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Equation5.bin" ContentType="application/vnd.openxmlformats-officedocument.oleObject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51"/>
  </p:notesMasterIdLst>
  <p:handoutMasterIdLst>
    <p:handoutMasterId r:id="rId52"/>
  </p:handoutMasterIdLst>
  <p:sldIdLst>
    <p:sldId id="326" r:id="rId4"/>
    <p:sldId id="450" r:id="rId5"/>
    <p:sldId id="380" r:id="rId6"/>
    <p:sldId id="714" r:id="rId7"/>
    <p:sldId id="737" r:id="rId8"/>
    <p:sldId id="608" r:id="rId9"/>
    <p:sldId id="741" r:id="rId10"/>
    <p:sldId id="764" r:id="rId11"/>
    <p:sldId id="765" r:id="rId12"/>
    <p:sldId id="742" r:id="rId13"/>
    <p:sldId id="778" r:id="rId14"/>
    <p:sldId id="767" r:id="rId15"/>
    <p:sldId id="744" r:id="rId16"/>
    <p:sldId id="779" r:id="rId17"/>
    <p:sldId id="781" r:id="rId18"/>
    <p:sldId id="782" r:id="rId19"/>
    <p:sldId id="746" r:id="rId20"/>
    <p:sldId id="747" r:id="rId21"/>
    <p:sldId id="751" r:id="rId22"/>
    <p:sldId id="777" r:id="rId23"/>
    <p:sldId id="784" r:id="rId24"/>
    <p:sldId id="636" r:id="rId25"/>
    <p:sldId id="758" r:id="rId26"/>
    <p:sldId id="648" r:id="rId27"/>
    <p:sldId id="785" r:id="rId28"/>
    <p:sldId id="786" r:id="rId29"/>
    <p:sldId id="787" r:id="rId30"/>
    <p:sldId id="772" r:id="rId31"/>
    <p:sldId id="760" r:id="rId32"/>
    <p:sldId id="743" r:id="rId33"/>
    <p:sldId id="788" r:id="rId34"/>
    <p:sldId id="789" r:id="rId35"/>
    <p:sldId id="790" r:id="rId36"/>
    <p:sldId id="791" r:id="rId37"/>
    <p:sldId id="793" r:id="rId38"/>
    <p:sldId id="794" r:id="rId39"/>
    <p:sldId id="795" r:id="rId40"/>
    <p:sldId id="754" r:id="rId41"/>
    <p:sldId id="797" r:id="rId42"/>
    <p:sldId id="798" r:id="rId43"/>
    <p:sldId id="796" r:id="rId44"/>
    <p:sldId id="738" r:id="rId45"/>
    <p:sldId id="717" r:id="rId46"/>
    <p:sldId id="802" r:id="rId47"/>
    <p:sldId id="799" r:id="rId48"/>
    <p:sldId id="800" r:id="rId49"/>
    <p:sldId id="80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3" autoAdjust="0"/>
    <p:restoredTop sz="99834" autoAdjust="0"/>
  </p:normalViewPr>
  <p:slideViewPr>
    <p:cSldViewPr snapToGrid="0" snapToObjects="1">
      <p:cViewPr varScale="1">
        <p:scale>
          <a:sx n="89" d="100"/>
          <a:sy n="89" d="100"/>
        </p:scale>
        <p:origin x="-1480" y="-96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3" d="100"/>
        <a:sy n="73" d="100"/>
      </p:scale>
      <p:origin x="0" y="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3/4/16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3/4/16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0A76AC-97E4-F84F-8E00-D9BA88D6230C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860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8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6F496B-2319-B644-92D9-4258A6DAFCEE}" type="slidenum">
              <a:rPr lang="en-US"/>
              <a:pPr eaLnBrk="1" hangingPunct="1"/>
              <a:t>18</a:t>
            </a:fld>
            <a:endParaRPr lang="en-US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74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gif"/><Relationship Id="rId13" Type="http://schemas.openxmlformats.org/officeDocument/2006/relationships/image" Target="../media/image67.jpeg"/><Relationship Id="rId14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7" Type="http://schemas.openxmlformats.org/officeDocument/2006/relationships/image" Target="../media/image61.png"/><Relationship Id="rId8" Type="http://schemas.openxmlformats.org/officeDocument/2006/relationships/image" Target="../media/image62.jpeg"/><Relationship Id="rId9" Type="http://schemas.openxmlformats.org/officeDocument/2006/relationships/image" Target="../media/image63.gif"/><Relationship Id="rId10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7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9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5</a:t>
            </a:r>
          </a:p>
          <a:p>
            <a:r>
              <a:rPr lang="en-US" sz="2800" b="1" dirty="0" smtClean="0"/>
              <a:t>Multispecies models, </a:t>
            </a:r>
            <a:br>
              <a:rPr lang="en-US" sz="2800" b="1" dirty="0" smtClean="0"/>
            </a:br>
            <a:r>
              <a:rPr lang="en-US" sz="2800" b="1" dirty="0" smtClean="0"/>
              <a:t>estimating species interactions, multispecies policy advice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Models for Marine Ecosystem Based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04 March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89920" y="-204788"/>
            <a:ext cx="6019800" cy="1423988"/>
          </a:xfrm>
        </p:spPr>
        <p:txBody>
          <a:bodyPr/>
          <a:lstStyle/>
          <a:p>
            <a:r>
              <a:rPr lang="en-US" sz="3600" dirty="0">
                <a:latin typeface="Calibri" charset="0"/>
              </a:rPr>
              <a:t>A simple multispecies model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985838"/>
            <a:ext cx="5888037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3"/>
          <p:cNvSpPr txBox="1">
            <a:spLocks noChangeArrowheads="1"/>
          </p:cNvSpPr>
          <p:nvPr/>
        </p:nvSpPr>
        <p:spPr bwMode="auto">
          <a:xfrm>
            <a:off x="179388" y="1189038"/>
            <a:ext cx="29448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charset="0"/>
              </a:rPr>
              <a:t>Channel Islands: introduced feral pigs allowed golden eagles to establish and increase, greatly increasing predation (hyperpredation) on native foxes. Low fox numbers allowed competitively inferior skunks to flourish. </a:t>
            </a:r>
          </a:p>
        </p:txBody>
      </p:sp>
      <p:sp>
        <p:nvSpPr>
          <p:cNvPr id="48133" name="TextBox 2"/>
          <p:cNvSpPr txBox="1">
            <a:spLocks noChangeArrowheads="1"/>
          </p:cNvSpPr>
          <p:nvPr/>
        </p:nvSpPr>
        <p:spPr bwMode="auto">
          <a:xfrm>
            <a:off x="6053138" y="298450"/>
            <a:ext cx="3497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/>
              <a:t>Multispecies equations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7680325" y="-347662"/>
            <a:ext cx="228600" cy="24384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4097338" y="3489325"/>
            <a:ext cx="1268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No pigs</a:t>
            </a:r>
          </a:p>
        </p:txBody>
      </p:sp>
      <p:sp>
        <p:nvSpPr>
          <p:cNvPr id="48136" name="TextBox 10"/>
          <p:cNvSpPr txBox="1">
            <a:spLocks noChangeArrowheads="1"/>
          </p:cNvSpPr>
          <p:nvPr/>
        </p:nvSpPr>
        <p:spPr bwMode="auto">
          <a:xfrm>
            <a:off x="7123113" y="3489325"/>
            <a:ext cx="76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Pigs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96038"/>
            <a:ext cx="91440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Roemer, G.W.,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Donlan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, C.J.,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Courchamp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, F. 2002. Golden eagles, feral pigs, and insular carnivores: How exotic species turn native predators into prey. Proc.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Natl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 Acad. Sci. U.S.A. 99(2): 791-796.</a:t>
            </a:r>
          </a:p>
        </p:txBody>
      </p:sp>
      <p:sp>
        <p:nvSpPr>
          <p:cNvPr id="48138" name="TextBox 12"/>
          <p:cNvSpPr txBox="1">
            <a:spLocks noChangeArrowheads="1"/>
          </p:cNvSpPr>
          <p:nvPr/>
        </p:nvSpPr>
        <p:spPr bwMode="auto">
          <a:xfrm>
            <a:off x="7696200" y="6183313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From Branch</a:t>
            </a:r>
          </a:p>
        </p:txBody>
      </p:sp>
    </p:spTree>
    <p:extLst>
      <p:ext uri="{BB962C8B-B14F-4D97-AF65-F5344CB8AC3E}">
        <p14:creationId xmlns:p14="http://schemas.microsoft.com/office/powerpoint/2010/main" val="203748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66889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Choice of </a:t>
            </a:r>
            <a:r>
              <a:rPr lang="en-US" dirty="0" smtClean="0"/>
              <a:t>functional response can greatly influence model behavior, yet not always be easy to identify.</a:t>
            </a:r>
            <a:endParaRPr lang="en-US" sz="36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r>
              <a:rPr lang="en-US" sz="2400" dirty="0" smtClean="0"/>
              <a:t>Models </a:t>
            </a:r>
            <a:r>
              <a:rPr lang="en-US" sz="2400" dirty="0"/>
              <a:t>sensitive to form of functional </a:t>
            </a:r>
            <a:r>
              <a:rPr lang="en-US" sz="2400" dirty="0" smtClean="0"/>
              <a:t>response describing predator-prey dynamics.</a:t>
            </a:r>
            <a:endParaRPr lang="en-US" sz="2400" dirty="0"/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463800"/>
            <a:ext cx="72009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9"/>
          <p:cNvSpPr>
            <a:spLocks noChangeArrowheads="1"/>
          </p:cNvSpPr>
          <p:nvPr/>
        </p:nvSpPr>
        <p:spPr bwMode="auto">
          <a:xfrm>
            <a:off x="3810000" y="6396038"/>
            <a:ext cx="548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 err="1">
                <a:latin typeface="Calibri" charset="0"/>
              </a:rPr>
              <a:t>Kinzey</a:t>
            </a:r>
            <a:r>
              <a:rPr lang="en-US" sz="1200" dirty="0">
                <a:latin typeface="Calibri" charset="0"/>
              </a:rPr>
              <a:t> &amp; Punt (2009) Multispecies and single-species models of fish population dynamics: comparing parameter estimates. </a:t>
            </a:r>
            <a:r>
              <a:rPr lang="en-US" sz="1200" i="1" dirty="0">
                <a:latin typeface="Calibri" charset="0"/>
              </a:rPr>
              <a:t>Natural resource modeling 22: 67-104</a:t>
            </a:r>
            <a:r>
              <a:rPr lang="en-US" sz="1200" dirty="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59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1" y="-75440"/>
            <a:ext cx="8763762" cy="6419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159" y="6112065"/>
            <a:ext cx="3282114" cy="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3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</a:t>
            </a:r>
            <a:r>
              <a:rPr lang="en-US" dirty="0" smtClean="0"/>
              <a:t>Fisheries Production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Several instances of these models being applied.</a:t>
            </a:r>
          </a:p>
          <a:p>
            <a:r>
              <a:rPr lang="en-US" sz="2800" dirty="0" smtClean="0"/>
              <a:t>Pooled biomass dynamics versions have not tended to be fit to data, rather rely on auxiliary information for parameterization.</a:t>
            </a:r>
          </a:p>
          <a:p>
            <a:r>
              <a:rPr lang="en-US" sz="2800" dirty="0" smtClean="0"/>
              <a:t>Length structured versions have.</a:t>
            </a:r>
            <a:endParaRPr lang="en-US" sz="28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743781" y="4574294"/>
          <a:ext cx="5402263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7" name="Equation" r:id="rId3" imgW="1676160" imgH="431640" progId="Equation.3">
                  <p:embed/>
                </p:oleObj>
              </mc:Choice>
              <mc:Fallback>
                <p:oleObj name="Equation" r:id="rId3" imgW="1676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781" y="4574294"/>
                        <a:ext cx="5402263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180974" y="4071233"/>
          <a:ext cx="8963026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8" name="Equation" r:id="rId5" imgW="2781300" imgH="762000" progId="Equation.3">
                  <p:embed/>
                </p:oleObj>
              </mc:Choice>
              <mc:Fallback>
                <p:oleObj name="Equation" r:id="rId5" imgW="2781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4" y="4071233"/>
                        <a:ext cx="8963026" cy="245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304800" y="64008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cs typeface="Arial" charset="0"/>
              </a:rPr>
              <a:t>Gamble, R.J. and J.S. Link. 2009. Analyzing the tradeoffs among ecological and fishing effects on an example fish community: A multispecies (fisheries) production model.  Ecol. Mod. 220: 2570-2582.</a:t>
            </a:r>
          </a:p>
        </p:txBody>
      </p:sp>
    </p:spTree>
    <p:extLst>
      <p:ext uri="{BB962C8B-B14F-4D97-AF65-F5344CB8AC3E}">
        <p14:creationId xmlns:p14="http://schemas.microsoft.com/office/powerpoint/2010/main" val="190153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Stage-structured 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their single-species counterparts, these models include population structure such as age/length.</a:t>
            </a:r>
          </a:p>
          <a:p>
            <a:r>
              <a:rPr lang="en-US" dirty="0" smtClean="0"/>
              <a:t>Species interactions can then be length or age dependent.</a:t>
            </a:r>
          </a:p>
          <a:p>
            <a:pPr lvl="1"/>
            <a:r>
              <a:rPr lang="en-US" dirty="0" smtClean="0"/>
              <a:t>More realistic, big fish eat small fish….</a:t>
            </a:r>
          </a:p>
          <a:p>
            <a:r>
              <a:rPr lang="en-US" dirty="0" smtClean="0"/>
              <a:t>The focus of these models has primarily been on trophic interactions.</a:t>
            </a:r>
          </a:p>
          <a:p>
            <a:pPr lvl="1"/>
            <a:r>
              <a:rPr lang="en-US" dirty="0" smtClean="0"/>
              <a:t>Predation mortality</a:t>
            </a:r>
          </a:p>
          <a:p>
            <a:pPr lvl="1"/>
            <a:r>
              <a:rPr lang="en-US" dirty="0" smtClean="0"/>
              <a:t>Prey-dependent growth largely not included.</a:t>
            </a:r>
          </a:p>
        </p:txBody>
      </p:sp>
    </p:spTree>
    <p:extLst>
      <p:ext uri="{BB962C8B-B14F-4D97-AF65-F5344CB8AC3E}">
        <p14:creationId xmlns:p14="http://schemas.microsoft.com/office/powerpoint/2010/main" val="183200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Stage-structured multispecies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Modeling predation via </a:t>
            </a:r>
            <a:r>
              <a:rPr lang="en-US" sz="2800" i="1" dirty="0" smtClean="0"/>
              <a:t>M2</a:t>
            </a:r>
          </a:p>
          <a:p>
            <a:r>
              <a:rPr lang="en-US" sz="2800" dirty="0" smtClean="0"/>
              <a:t>M2 essentially treated as another fishing fleet, but with functional response replacing selectivity.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7" y="3902605"/>
            <a:ext cx="7538296" cy="126050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97407"/>
              </p:ext>
            </p:extLst>
          </p:nvPr>
        </p:nvGraphicFramePr>
        <p:xfrm>
          <a:off x="2640684" y="2901243"/>
          <a:ext cx="4107075" cy="657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3" name="Equation" r:id="rId4" imgW="1587500" imgH="254000" progId="Equation.3">
                  <p:embed/>
                </p:oleObj>
              </mc:Choice>
              <mc:Fallback>
                <p:oleObj name="Equation" r:id="rId4" imgW="1587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0684" y="2901243"/>
                        <a:ext cx="4107075" cy="657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28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predation mortality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Size-based approaches (e.g. Hall et al. 2006)</a:t>
            </a:r>
          </a:p>
          <a:p>
            <a:r>
              <a:rPr lang="en-US" sz="2400" dirty="0"/>
              <a:t>Take advantage of scaling relationships associated with growth, consumption, and size ratios between predator and prey species.</a:t>
            </a:r>
          </a:p>
          <a:p>
            <a:pPr lvl="1"/>
            <a:r>
              <a:rPr lang="en-US" sz="2000" dirty="0"/>
              <a:t>Dramatically reduces number of parameters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Alternative is to estimate functional</a:t>
            </a:r>
            <a:br>
              <a:rPr lang="en-US" sz="2400" dirty="0" smtClean="0"/>
            </a:br>
            <a:r>
              <a:rPr lang="en-US" sz="2400" dirty="0" smtClean="0"/>
              <a:t>response parameters based on </a:t>
            </a:r>
            <a:br>
              <a:rPr lang="en-US" sz="2400" dirty="0" smtClean="0"/>
            </a:br>
            <a:r>
              <a:rPr lang="en-US" sz="2400" dirty="0" smtClean="0"/>
              <a:t>stomach contents data</a:t>
            </a:r>
            <a:endParaRPr lang="en-US" sz="2400" dirty="0"/>
          </a:p>
          <a:p>
            <a:r>
              <a:rPr lang="en-US" sz="2400" dirty="0" smtClean="0"/>
              <a:t>Ration can be derived from growth</a:t>
            </a:r>
            <a:br>
              <a:rPr lang="en-US" sz="2400" dirty="0" smtClean="0"/>
            </a:br>
            <a:r>
              <a:rPr lang="en-US" sz="2400" dirty="0" smtClean="0"/>
              <a:t>curve, or a function of covariates.</a:t>
            </a:r>
          </a:p>
          <a:p>
            <a:r>
              <a:rPr lang="en-US" sz="2400" dirty="0" smtClean="0"/>
              <a:t>Require ‘other food’ component.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567" y="3999948"/>
            <a:ext cx="3002995" cy="294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26" y="3010469"/>
            <a:ext cx="6574712" cy="1099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6129" y="6488668"/>
            <a:ext cx="493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 et al. (2006)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5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250766" y="112713"/>
            <a:ext cx="864090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 smtClean="0">
                <a:solidFill>
                  <a:schemeClr val="accent1"/>
                </a:solidFill>
                <a:latin typeface="+mn-lt"/>
              </a:rPr>
              <a:t>Multispecies Virtual Population Analysis (MSVPA)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1608138" y="1757363"/>
            <a:ext cx="5867400" cy="1981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1836738" y="4348163"/>
            <a:ext cx="304800" cy="1524000"/>
            <a:chOff x="1152" y="3072"/>
            <a:chExt cx="192" cy="960"/>
          </a:xfrm>
        </p:grpSpPr>
        <p:sp>
          <p:nvSpPr>
            <p:cNvPr id="51254" name="Rectangle 5"/>
            <p:cNvSpPr>
              <a:spLocks noChangeArrowheads="1"/>
            </p:cNvSpPr>
            <p:nvPr/>
          </p:nvSpPr>
          <p:spPr bwMode="auto">
            <a:xfrm>
              <a:off x="1152" y="3072"/>
              <a:ext cx="192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5" name="Line 6"/>
            <p:cNvSpPr>
              <a:spLocks noChangeShapeType="1"/>
            </p:cNvSpPr>
            <p:nvPr/>
          </p:nvSpPr>
          <p:spPr bwMode="auto">
            <a:xfrm flipH="1">
              <a:off x="115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6" name="Line 7"/>
            <p:cNvSpPr>
              <a:spLocks noChangeShapeType="1"/>
            </p:cNvSpPr>
            <p:nvPr/>
          </p:nvSpPr>
          <p:spPr bwMode="auto">
            <a:xfrm flipH="1">
              <a:off x="1152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7" name="Line 8"/>
            <p:cNvSpPr>
              <a:spLocks noChangeShapeType="1"/>
            </p:cNvSpPr>
            <p:nvPr/>
          </p:nvSpPr>
          <p:spPr bwMode="auto">
            <a:xfrm flipH="1">
              <a:off x="1152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8" name="Line 9"/>
            <p:cNvSpPr>
              <a:spLocks noChangeShapeType="1"/>
            </p:cNvSpPr>
            <p:nvPr/>
          </p:nvSpPr>
          <p:spPr bwMode="auto">
            <a:xfrm flipH="1">
              <a:off x="1152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5" name="Group 10"/>
          <p:cNvGrpSpPr>
            <a:grpSpLocks/>
          </p:cNvGrpSpPr>
          <p:nvPr/>
        </p:nvGrpSpPr>
        <p:grpSpPr bwMode="auto">
          <a:xfrm>
            <a:off x="3055938" y="4348163"/>
            <a:ext cx="304800" cy="1524000"/>
            <a:chOff x="1632" y="3072"/>
            <a:chExt cx="192" cy="960"/>
          </a:xfrm>
        </p:grpSpPr>
        <p:sp>
          <p:nvSpPr>
            <p:cNvPr id="51249" name="Rectangle 11"/>
            <p:cNvSpPr>
              <a:spLocks noChangeArrowheads="1"/>
            </p:cNvSpPr>
            <p:nvPr/>
          </p:nvSpPr>
          <p:spPr bwMode="auto">
            <a:xfrm>
              <a:off x="1632" y="3072"/>
              <a:ext cx="192" cy="96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0" name="Line 12"/>
            <p:cNvSpPr>
              <a:spLocks noChangeShapeType="1"/>
            </p:cNvSpPr>
            <p:nvPr/>
          </p:nvSpPr>
          <p:spPr bwMode="auto">
            <a:xfrm flipH="1">
              <a:off x="163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1" name="Line 13"/>
            <p:cNvSpPr>
              <a:spLocks noChangeShapeType="1"/>
            </p:cNvSpPr>
            <p:nvPr/>
          </p:nvSpPr>
          <p:spPr bwMode="auto">
            <a:xfrm flipH="1">
              <a:off x="1632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2" name="Line 14"/>
            <p:cNvSpPr>
              <a:spLocks noChangeShapeType="1"/>
            </p:cNvSpPr>
            <p:nvPr/>
          </p:nvSpPr>
          <p:spPr bwMode="auto">
            <a:xfrm flipH="1">
              <a:off x="1632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3" name="Line 15"/>
            <p:cNvSpPr>
              <a:spLocks noChangeShapeType="1"/>
            </p:cNvSpPr>
            <p:nvPr/>
          </p:nvSpPr>
          <p:spPr bwMode="auto">
            <a:xfrm flipH="1">
              <a:off x="1632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6" name="Group 16"/>
          <p:cNvGrpSpPr>
            <a:grpSpLocks/>
          </p:cNvGrpSpPr>
          <p:nvPr/>
        </p:nvGrpSpPr>
        <p:grpSpPr bwMode="auto">
          <a:xfrm>
            <a:off x="4198938" y="4348163"/>
            <a:ext cx="304800" cy="1524000"/>
            <a:chOff x="2160" y="3072"/>
            <a:chExt cx="192" cy="960"/>
          </a:xfrm>
        </p:grpSpPr>
        <p:sp>
          <p:nvSpPr>
            <p:cNvPr id="51244" name="Rectangle 17"/>
            <p:cNvSpPr>
              <a:spLocks noChangeArrowheads="1"/>
            </p:cNvSpPr>
            <p:nvPr/>
          </p:nvSpPr>
          <p:spPr bwMode="auto">
            <a:xfrm>
              <a:off x="2160" y="3072"/>
              <a:ext cx="192" cy="960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5" name="Line 18"/>
            <p:cNvSpPr>
              <a:spLocks noChangeShapeType="1"/>
            </p:cNvSpPr>
            <p:nvPr/>
          </p:nvSpPr>
          <p:spPr bwMode="auto">
            <a:xfrm flipH="1">
              <a:off x="2160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6" name="Line 19"/>
            <p:cNvSpPr>
              <a:spLocks noChangeShapeType="1"/>
            </p:cNvSpPr>
            <p:nvPr/>
          </p:nvSpPr>
          <p:spPr bwMode="auto">
            <a:xfrm flipH="1">
              <a:off x="2160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7" name="Line 20"/>
            <p:cNvSpPr>
              <a:spLocks noChangeShapeType="1"/>
            </p:cNvSpPr>
            <p:nvPr/>
          </p:nvSpPr>
          <p:spPr bwMode="auto">
            <a:xfrm flipH="1">
              <a:off x="2160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8" name="Line 21"/>
            <p:cNvSpPr>
              <a:spLocks noChangeShapeType="1"/>
            </p:cNvSpPr>
            <p:nvPr/>
          </p:nvSpPr>
          <p:spPr bwMode="auto">
            <a:xfrm flipH="1">
              <a:off x="2160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7" name="Group 22"/>
          <p:cNvGrpSpPr>
            <a:grpSpLocks/>
          </p:cNvGrpSpPr>
          <p:nvPr/>
        </p:nvGrpSpPr>
        <p:grpSpPr bwMode="auto">
          <a:xfrm>
            <a:off x="5265738" y="4348163"/>
            <a:ext cx="304800" cy="1524000"/>
            <a:chOff x="2688" y="3072"/>
            <a:chExt cx="192" cy="960"/>
          </a:xfrm>
        </p:grpSpPr>
        <p:sp>
          <p:nvSpPr>
            <p:cNvPr id="51239" name="Rectangle 23"/>
            <p:cNvSpPr>
              <a:spLocks noChangeArrowheads="1"/>
            </p:cNvSpPr>
            <p:nvPr/>
          </p:nvSpPr>
          <p:spPr bwMode="auto">
            <a:xfrm>
              <a:off x="2688" y="3072"/>
              <a:ext cx="192" cy="9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0" name="Line 24"/>
            <p:cNvSpPr>
              <a:spLocks noChangeShapeType="1"/>
            </p:cNvSpPr>
            <p:nvPr/>
          </p:nvSpPr>
          <p:spPr bwMode="auto">
            <a:xfrm flipH="1">
              <a:off x="2688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1" name="Line 25"/>
            <p:cNvSpPr>
              <a:spLocks noChangeShapeType="1"/>
            </p:cNvSpPr>
            <p:nvPr/>
          </p:nvSpPr>
          <p:spPr bwMode="auto">
            <a:xfrm flipH="1">
              <a:off x="2688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2" name="Line 26"/>
            <p:cNvSpPr>
              <a:spLocks noChangeShapeType="1"/>
            </p:cNvSpPr>
            <p:nvPr/>
          </p:nvSpPr>
          <p:spPr bwMode="auto">
            <a:xfrm flipH="1">
              <a:off x="2688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3" name="Line 27"/>
            <p:cNvSpPr>
              <a:spLocks noChangeShapeType="1"/>
            </p:cNvSpPr>
            <p:nvPr/>
          </p:nvSpPr>
          <p:spPr bwMode="auto">
            <a:xfrm flipH="1">
              <a:off x="2688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8" name="Group 28"/>
          <p:cNvGrpSpPr>
            <a:grpSpLocks/>
          </p:cNvGrpSpPr>
          <p:nvPr/>
        </p:nvGrpSpPr>
        <p:grpSpPr bwMode="auto">
          <a:xfrm>
            <a:off x="6561138" y="4348163"/>
            <a:ext cx="304800" cy="1524000"/>
            <a:chOff x="3984" y="3024"/>
            <a:chExt cx="192" cy="960"/>
          </a:xfrm>
        </p:grpSpPr>
        <p:sp>
          <p:nvSpPr>
            <p:cNvPr id="51234" name="Rectangle 29"/>
            <p:cNvSpPr>
              <a:spLocks noChangeArrowheads="1"/>
            </p:cNvSpPr>
            <p:nvPr/>
          </p:nvSpPr>
          <p:spPr bwMode="auto">
            <a:xfrm>
              <a:off x="3984" y="3024"/>
              <a:ext cx="192" cy="960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5" name="Line 30"/>
            <p:cNvSpPr>
              <a:spLocks noChangeShapeType="1"/>
            </p:cNvSpPr>
            <p:nvPr/>
          </p:nvSpPr>
          <p:spPr bwMode="auto">
            <a:xfrm flipH="1">
              <a:off x="3984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6" name="Line 31"/>
            <p:cNvSpPr>
              <a:spLocks noChangeShapeType="1"/>
            </p:cNvSpPr>
            <p:nvPr/>
          </p:nvSpPr>
          <p:spPr bwMode="auto">
            <a:xfrm flipH="1">
              <a:off x="3984" y="34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7" name="Line 32"/>
            <p:cNvSpPr>
              <a:spLocks noChangeShapeType="1"/>
            </p:cNvSpPr>
            <p:nvPr/>
          </p:nvSpPr>
          <p:spPr bwMode="auto">
            <a:xfrm flipH="1">
              <a:off x="3984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Line 33"/>
            <p:cNvSpPr>
              <a:spLocks noChangeShapeType="1"/>
            </p:cNvSpPr>
            <p:nvPr/>
          </p:nvSpPr>
          <p:spPr bwMode="auto">
            <a:xfrm flipH="1">
              <a:off x="3984" y="37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9" name="AutoShape 34"/>
          <p:cNvSpPr>
            <a:spLocks noChangeArrowheads="1"/>
          </p:cNvSpPr>
          <p:nvPr/>
        </p:nvSpPr>
        <p:spPr bwMode="auto">
          <a:xfrm>
            <a:off x="19510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0" name="AutoShape 35"/>
          <p:cNvSpPr>
            <a:spLocks noChangeArrowheads="1"/>
          </p:cNvSpPr>
          <p:nvPr/>
        </p:nvSpPr>
        <p:spPr bwMode="auto">
          <a:xfrm>
            <a:off x="31702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1" name="AutoShape 36"/>
          <p:cNvSpPr>
            <a:spLocks noChangeArrowheads="1"/>
          </p:cNvSpPr>
          <p:nvPr/>
        </p:nvSpPr>
        <p:spPr bwMode="auto">
          <a:xfrm>
            <a:off x="43132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2" name="AutoShape 37"/>
          <p:cNvSpPr>
            <a:spLocks noChangeArrowheads="1"/>
          </p:cNvSpPr>
          <p:nvPr/>
        </p:nvSpPr>
        <p:spPr bwMode="auto">
          <a:xfrm>
            <a:off x="53800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3" name="AutoShape 38"/>
          <p:cNvSpPr>
            <a:spLocks noChangeArrowheads="1"/>
          </p:cNvSpPr>
          <p:nvPr/>
        </p:nvSpPr>
        <p:spPr bwMode="auto">
          <a:xfrm>
            <a:off x="66754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4" name="Rectangle 39"/>
          <p:cNvSpPr>
            <a:spLocks noChangeArrowheads="1"/>
          </p:cNvSpPr>
          <p:nvPr/>
        </p:nvSpPr>
        <p:spPr bwMode="auto">
          <a:xfrm>
            <a:off x="171450" y="2098675"/>
            <a:ext cx="1066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/>
              <a:t>Other Food</a:t>
            </a:r>
          </a:p>
        </p:txBody>
      </p:sp>
      <p:sp>
        <p:nvSpPr>
          <p:cNvPr id="51215" name="Text Box 40"/>
          <p:cNvSpPr txBox="1">
            <a:spLocks noChangeArrowheads="1"/>
          </p:cNvSpPr>
          <p:nvPr/>
        </p:nvSpPr>
        <p:spPr bwMode="auto">
          <a:xfrm>
            <a:off x="2598738" y="1833563"/>
            <a:ext cx="360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Consumption = Predator BM * %DR</a:t>
            </a:r>
          </a:p>
        </p:txBody>
      </p:sp>
      <p:sp>
        <p:nvSpPr>
          <p:cNvPr id="51216" name="Text Box 41"/>
          <p:cNvSpPr txBox="1">
            <a:spLocks noChangeArrowheads="1"/>
          </p:cNvSpPr>
          <p:nvPr/>
        </p:nvSpPr>
        <p:spPr bwMode="auto">
          <a:xfrm>
            <a:off x="1989138" y="2290763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P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(Suitable Biomass)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/ Total Suitable Biomass </a:t>
            </a:r>
          </a:p>
        </p:txBody>
      </p:sp>
      <p:sp>
        <p:nvSpPr>
          <p:cNvPr id="51217" name="AutoShape 42"/>
          <p:cNvSpPr>
            <a:spLocks noChangeArrowheads="1"/>
          </p:cNvSpPr>
          <p:nvPr/>
        </p:nvSpPr>
        <p:spPr bwMode="auto">
          <a:xfrm>
            <a:off x="1303338" y="2671763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8" name="Text Box 43"/>
          <p:cNvSpPr txBox="1">
            <a:spLocks noChangeArrowheads="1"/>
          </p:cNvSpPr>
          <p:nvPr/>
        </p:nvSpPr>
        <p:spPr bwMode="auto">
          <a:xfrm>
            <a:off x="3132138" y="2747963"/>
            <a:ext cx="2790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C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Consumption * P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</a:p>
        </p:txBody>
      </p:sp>
      <p:sp>
        <p:nvSpPr>
          <p:cNvPr id="51219" name="Text Box 44"/>
          <p:cNvSpPr txBox="1">
            <a:spLocks noChangeArrowheads="1"/>
          </p:cNvSpPr>
          <p:nvPr/>
        </p:nvSpPr>
        <p:spPr bwMode="auto">
          <a:xfrm>
            <a:off x="3436938" y="3205163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M2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C</a:t>
            </a:r>
            <a:r>
              <a:rPr lang="en-US" sz="1600" b="1" baseline="-25000">
                <a:solidFill>
                  <a:srgbClr val="000066"/>
                </a:solidFill>
              </a:rPr>
              <a:t>prey </a:t>
            </a:r>
            <a:r>
              <a:rPr lang="en-US" sz="1600" b="1">
                <a:solidFill>
                  <a:srgbClr val="000066"/>
                </a:solidFill>
              </a:rPr>
              <a:t>/ BM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</a:p>
        </p:txBody>
      </p:sp>
      <p:sp>
        <p:nvSpPr>
          <p:cNvPr id="51220" name="AutoShape 45"/>
          <p:cNvSpPr>
            <a:spLocks noChangeArrowheads="1"/>
          </p:cNvSpPr>
          <p:nvPr/>
        </p:nvSpPr>
        <p:spPr bwMode="auto">
          <a:xfrm rot="5773358">
            <a:off x="6705600" y="3657600"/>
            <a:ext cx="2590800" cy="762000"/>
          </a:xfrm>
          <a:prstGeom prst="curvedDownArrow">
            <a:avLst>
              <a:gd name="adj1" fmla="val 49914"/>
              <a:gd name="adj2" fmla="val 1179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Text Box 46"/>
          <p:cNvSpPr txBox="1">
            <a:spLocks noChangeArrowheads="1"/>
          </p:cNvSpPr>
          <p:nvPr/>
        </p:nvSpPr>
        <p:spPr bwMode="auto">
          <a:xfrm>
            <a:off x="8077200" y="24384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66"/>
                </a:solidFill>
              </a:rPr>
              <a:t>M2</a:t>
            </a:r>
            <a:r>
              <a:rPr lang="en-US" sz="2000" b="1" baseline="-25000">
                <a:solidFill>
                  <a:srgbClr val="000066"/>
                </a:solidFill>
              </a:rPr>
              <a:t>age</a:t>
            </a:r>
          </a:p>
        </p:txBody>
      </p:sp>
      <p:sp>
        <p:nvSpPr>
          <p:cNvPr id="51222" name="Text Box 47"/>
          <p:cNvSpPr txBox="1">
            <a:spLocks noChangeArrowheads="1"/>
          </p:cNvSpPr>
          <p:nvPr/>
        </p:nvSpPr>
        <p:spPr bwMode="auto">
          <a:xfrm>
            <a:off x="2979738" y="5948363"/>
            <a:ext cx="304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000066"/>
                </a:solidFill>
              </a:rPr>
              <a:t>Single Species VPA</a:t>
            </a:r>
          </a:p>
        </p:txBody>
      </p:sp>
      <p:sp>
        <p:nvSpPr>
          <p:cNvPr id="51223" name="Text Box 48"/>
          <p:cNvSpPr txBox="1">
            <a:spLocks noChangeArrowheads="1"/>
          </p:cNvSpPr>
          <p:nvPr/>
        </p:nvSpPr>
        <p:spPr bwMode="auto">
          <a:xfrm>
            <a:off x="19891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4" name="Text Box 49"/>
          <p:cNvSpPr txBox="1">
            <a:spLocks noChangeArrowheads="1"/>
          </p:cNvSpPr>
          <p:nvPr/>
        </p:nvSpPr>
        <p:spPr bwMode="auto">
          <a:xfrm>
            <a:off x="32083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5" name="Text Box 50"/>
          <p:cNvSpPr txBox="1">
            <a:spLocks noChangeArrowheads="1"/>
          </p:cNvSpPr>
          <p:nvPr/>
        </p:nvSpPr>
        <p:spPr bwMode="auto">
          <a:xfrm>
            <a:off x="43513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6" name="Text Box 51"/>
          <p:cNvSpPr txBox="1">
            <a:spLocks noChangeArrowheads="1"/>
          </p:cNvSpPr>
          <p:nvPr/>
        </p:nvSpPr>
        <p:spPr bwMode="auto">
          <a:xfrm>
            <a:off x="54181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7" name="Text Box 52"/>
          <p:cNvSpPr txBox="1">
            <a:spLocks noChangeArrowheads="1"/>
          </p:cNvSpPr>
          <p:nvPr/>
        </p:nvSpPr>
        <p:spPr bwMode="auto">
          <a:xfrm>
            <a:off x="67135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8" name="Rectangle 53"/>
          <p:cNvSpPr>
            <a:spLocks noChangeArrowheads="1"/>
          </p:cNvSpPr>
          <p:nvPr/>
        </p:nvSpPr>
        <p:spPr bwMode="auto">
          <a:xfrm>
            <a:off x="2579688" y="1030288"/>
            <a:ext cx="3962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Diet Data</a:t>
            </a:r>
          </a:p>
        </p:txBody>
      </p:sp>
      <p:sp>
        <p:nvSpPr>
          <p:cNvPr id="51229" name="AutoShape 54"/>
          <p:cNvSpPr>
            <a:spLocks noChangeArrowheads="1"/>
          </p:cNvSpPr>
          <p:nvPr/>
        </p:nvSpPr>
        <p:spPr bwMode="auto">
          <a:xfrm>
            <a:off x="7227888" y="1258888"/>
            <a:ext cx="990600" cy="1295400"/>
          </a:xfrm>
          <a:prstGeom prst="curvedLef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0" name="Text Box 55"/>
          <p:cNvSpPr txBox="1">
            <a:spLocks noChangeArrowheads="1"/>
          </p:cNvSpPr>
          <p:nvPr/>
        </p:nvSpPr>
        <p:spPr bwMode="auto">
          <a:xfrm>
            <a:off x="7456488" y="774700"/>
            <a:ext cx="130256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00066"/>
                </a:solidFill>
              </a:rPr>
              <a:t>Suitability</a:t>
            </a:r>
          </a:p>
          <a:p>
            <a:pPr eaLnBrk="1" hangingPunct="1"/>
            <a:r>
              <a:rPr lang="en-US" sz="1600" b="1" dirty="0" smtClean="0">
                <a:solidFill>
                  <a:srgbClr val="000066"/>
                </a:solidFill>
              </a:rPr>
              <a:t>Parameters</a:t>
            </a:r>
            <a:endParaRPr lang="en-US" sz="1600" b="1" dirty="0">
              <a:solidFill>
                <a:srgbClr val="000066"/>
              </a:solidFill>
            </a:endParaRPr>
          </a:p>
        </p:txBody>
      </p:sp>
      <p:sp>
        <p:nvSpPr>
          <p:cNvPr id="51231" name="Rectangle 56"/>
          <p:cNvSpPr>
            <a:spLocks noChangeArrowheads="1"/>
          </p:cNvSpPr>
          <p:nvPr/>
        </p:nvSpPr>
        <p:spPr bwMode="auto">
          <a:xfrm>
            <a:off x="293688" y="4306888"/>
            <a:ext cx="1066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/>
              <a:t>Other </a:t>
            </a:r>
          </a:p>
          <a:p>
            <a:pPr algn="ctr"/>
            <a:r>
              <a:rPr lang="en-US" sz="1400" b="1"/>
              <a:t>Predators</a:t>
            </a:r>
          </a:p>
        </p:txBody>
      </p:sp>
      <p:sp>
        <p:nvSpPr>
          <p:cNvPr id="51232" name="AutoShape 57"/>
          <p:cNvSpPr>
            <a:spLocks noChangeArrowheads="1"/>
          </p:cNvSpPr>
          <p:nvPr/>
        </p:nvSpPr>
        <p:spPr bwMode="auto">
          <a:xfrm rot="-2749819">
            <a:off x="1203325" y="3787775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Text Box 58"/>
          <p:cNvSpPr txBox="1">
            <a:spLocks noChangeArrowheads="1"/>
          </p:cNvSpPr>
          <p:nvPr/>
        </p:nvSpPr>
        <p:spPr bwMode="auto">
          <a:xfrm>
            <a:off x="6096000" y="6477000"/>
            <a:ext cx="297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Adapted from Garrison et al.</a:t>
            </a:r>
          </a:p>
        </p:txBody>
      </p:sp>
    </p:spTree>
    <p:extLst>
      <p:ext uri="{BB962C8B-B14F-4D97-AF65-F5344CB8AC3E}">
        <p14:creationId xmlns:p14="http://schemas.microsoft.com/office/powerpoint/2010/main" val="30498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Multispecies statistical catch-at-age models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066800"/>
            <a:ext cx="41910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Simultaneous stock assessments of multiple species fitted to numerous data, including diet information</a:t>
            </a:r>
            <a:r>
              <a:rPr lang="en-US" sz="2200" dirty="0" smtClean="0">
                <a:solidFill>
                  <a:schemeClr val="tx2"/>
                </a:solidFill>
              </a:rPr>
              <a:t>.</a:t>
            </a:r>
            <a:endParaRPr lang="en-US" sz="22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e.g. Aleutian Islands </a:t>
            </a:r>
            <a:r>
              <a:rPr lang="en-US" sz="2200" dirty="0" err="1">
                <a:solidFill>
                  <a:schemeClr val="tx2"/>
                </a:solidFill>
              </a:rPr>
              <a:t>groundfish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smtClean="0">
                <a:solidFill>
                  <a:schemeClr val="tx2"/>
                </a:solidFill>
              </a:rPr>
              <a:t>fishery (</a:t>
            </a:r>
            <a:r>
              <a:rPr lang="en-US" sz="2200" dirty="0" err="1" smtClean="0">
                <a:solidFill>
                  <a:schemeClr val="tx2"/>
                </a:solidFill>
              </a:rPr>
              <a:t>Kinzey</a:t>
            </a:r>
            <a:r>
              <a:rPr lang="en-US" sz="2200" dirty="0" smtClean="0">
                <a:solidFill>
                  <a:schemeClr val="tx2"/>
                </a:solidFill>
              </a:rPr>
              <a:t> &amp; Punt 2009).</a:t>
            </a:r>
            <a:endParaRPr lang="en-US" sz="22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Walleye </a:t>
            </a:r>
            <a:r>
              <a:rPr lang="en-US" sz="2200" dirty="0" err="1">
                <a:solidFill>
                  <a:schemeClr val="tx2"/>
                </a:solidFill>
              </a:rPr>
              <a:t>pollock</a:t>
            </a:r>
            <a:r>
              <a:rPr lang="en-US" sz="2200" dirty="0">
                <a:solidFill>
                  <a:schemeClr val="tx2"/>
                </a:solidFill>
              </a:rPr>
              <a:t>, Atka mackerel, and Pacific cod interact as predators and prey</a:t>
            </a:r>
            <a:r>
              <a:rPr lang="en-US" sz="22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tx2"/>
                </a:solidFill>
              </a:rPr>
              <a:t>See also:</a:t>
            </a:r>
            <a:br>
              <a:rPr lang="en-US" sz="2200" dirty="0" smtClean="0">
                <a:solidFill>
                  <a:schemeClr val="tx2"/>
                </a:solidFill>
              </a:rPr>
            </a:br>
            <a:r>
              <a:rPr lang="en-US" sz="2200" dirty="0" err="1">
                <a:solidFill>
                  <a:schemeClr val="tx2"/>
                </a:solidFill>
              </a:rPr>
              <a:t>Curti</a:t>
            </a:r>
            <a:r>
              <a:rPr lang="en-US" sz="2200" dirty="0">
                <a:solidFill>
                  <a:schemeClr val="tx2"/>
                </a:solidFill>
              </a:rPr>
              <a:t> et al. (</a:t>
            </a:r>
            <a:r>
              <a:rPr lang="en-US" sz="2200" dirty="0" smtClean="0">
                <a:solidFill>
                  <a:schemeClr val="tx2"/>
                </a:solidFill>
              </a:rPr>
              <a:t>2013)</a:t>
            </a:r>
            <a:br>
              <a:rPr lang="en-US" sz="2200" dirty="0" smtClean="0">
                <a:solidFill>
                  <a:schemeClr val="tx2"/>
                </a:solidFill>
              </a:rPr>
            </a:br>
            <a:r>
              <a:rPr lang="en-US" sz="2200" dirty="0" smtClean="0">
                <a:solidFill>
                  <a:schemeClr val="tx2"/>
                </a:solidFill>
              </a:rPr>
              <a:t>ICES (2010)  - (SMS model)</a:t>
            </a:r>
            <a:br>
              <a:rPr lang="en-US" sz="2200" dirty="0" smtClean="0">
                <a:solidFill>
                  <a:schemeClr val="tx2"/>
                </a:solidFill>
              </a:rPr>
            </a:br>
            <a:r>
              <a:rPr lang="en-US" sz="2200" dirty="0" smtClean="0">
                <a:solidFill>
                  <a:schemeClr val="tx2"/>
                </a:solidFill>
              </a:rPr>
              <a:t>Van Kirk et al. (2010, 2012)</a:t>
            </a:r>
          </a:p>
        </p:txBody>
      </p:sp>
      <p:sp>
        <p:nvSpPr>
          <p:cNvPr id="58372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58373" name="Picture 4" descr="Thcha_u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4350"/>
            <a:ext cx="27432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 descr="Gamac_u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625883"/>
            <a:ext cx="3505200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6" descr="atka_macker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974230"/>
            <a:ext cx="23622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r="-3933" b="10847"/>
          <a:stretch/>
        </p:blipFill>
        <p:spPr bwMode="auto">
          <a:xfrm>
            <a:off x="4553712" y="1054100"/>
            <a:ext cx="4619625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6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</a:rPr>
              <a:t>Barents Sea </a:t>
            </a:r>
            <a:r>
              <a:rPr lang="en-US" sz="3600" dirty="0" err="1" smtClean="0">
                <a:ea typeface="+mj-ea"/>
              </a:rPr>
              <a:t>Minke</a:t>
            </a:r>
            <a:r>
              <a:rPr lang="en-US" sz="3600" dirty="0" smtClean="0">
                <a:ea typeface="+mj-ea"/>
              </a:rPr>
              <a:t> Whales-Cod-Capelin EXAMPLE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51870"/>
            <a:ext cx="4419600" cy="5588417"/>
          </a:xfrm>
          <a:prstGeom prst="rect">
            <a:avLst/>
          </a:prstGeom>
        </p:spPr>
        <p:txBody>
          <a:bodyPr/>
          <a:lstStyle/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Several models:</a:t>
            </a: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GADGET,</a:t>
            </a:r>
            <a:endParaRPr lang="en-US" dirty="0">
              <a:solidFill>
                <a:srgbClr val="000066"/>
              </a:solidFill>
            </a:endParaRP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BORMICON,</a:t>
            </a: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MULTSPEC</a:t>
            </a:r>
            <a:r>
              <a:rPr lang="en-US" dirty="0">
                <a:solidFill>
                  <a:srgbClr val="000066"/>
                </a:solidFill>
              </a:rPr>
              <a:t>, </a:t>
            </a:r>
            <a:r>
              <a:rPr lang="en-US" dirty="0" smtClean="0">
                <a:solidFill>
                  <a:srgbClr val="000066"/>
                </a:solidFill>
              </a:rPr>
              <a:t>etc.</a:t>
            </a:r>
          </a:p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Explores </a:t>
            </a:r>
            <a:r>
              <a:rPr lang="en-US" dirty="0">
                <a:solidFill>
                  <a:srgbClr val="000066"/>
                </a:solidFill>
              </a:rPr>
              <a:t>tradeoffs among 4 main </a:t>
            </a:r>
            <a:r>
              <a:rPr lang="en-US" dirty="0" smtClean="0">
                <a:solidFill>
                  <a:srgbClr val="000066"/>
                </a:solidFill>
              </a:rPr>
              <a:t>species interactions.</a:t>
            </a:r>
          </a:p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Environment </a:t>
            </a:r>
            <a:r>
              <a:rPr lang="en-US" dirty="0">
                <a:solidFill>
                  <a:srgbClr val="000066"/>
                </a:solidFill>
              </a:rPr>
              <a:t>and fishing </a:t>
            </a:r>
            <a:r>
              <a:rPr lang="en-US" dirty="0" smtClean="0">
                <a:solidFill>
                  <a:srgbClr val="000066"/>
                </a:solidFill>
              </a:rPr>
              <a:t>contrasted.</a:t>
            </a:r>
            <a:endParaRPr lang="en-US" dirty="0">
              <a:solidFill>
                <a:srgbClr val="000066"/>
              </a:solidFill>
            </a:endParaRPr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72282"/>
            <a:ext cx="4049713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778" y="6119336"/>
            <a:ext cx="5432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Bogstad</a:t>
            </a:r>
            <a:r>
              <a:rPr lang="en-US" sz="1400" dirty="0"/>
              <a:t>, B., </a:t>
            </a:r>
            <a:r>
              <a:rPr lang="en-US" sz="1400" dirty="0" err="1"/>
              <a:t>Hauge</a:t>
            </a:r>
            <a:r>
              <a:rPr lang="en-US" sz="1400" dirty="0"/>
              <a:t>, K. H., &amp; </a:t>
            </a:r>
            <a:r>
              <a:rPr lang="en-US" sz="1400" dirty="0" err="1"/>
              <a:t>Ulltang</a:t>
            </a:r>
            <a:r>
              <a:rPr lang="en-US" sz="1400" dirty="0"/>
              <a:t>, </a:t>
            </a:r>
            <a:r>
              <a:rPr lang="en-US" sz="1400" dirty="0" err="1"/>
              <a:t>Ø</a:t>
            </a:r>
            <a:r>
              <a:rPr lang="en-US" sz="1400" dirty="0"/>
              <a:t>. (1997). MULTSPEC–a multi-species model for fish and marine mammals in the Barents Sea. </a:t>
            </a:r>
            <a:r>
              <a:rPr lang="en-US" sz="1400" i="1" dirty="0"/>
              <a:t>Journal of Northwest Atlantic Fishery Science</a:t>
            </a:r>
            <a:r>
              <a:rPr lang="en-US" sz="1400" dirty="0"/>
              <a:t>, </a:t>
            </a:r>
            <a:r>
              <a:rPr lang="en-US" sz="1400" i="1" dirty="0"/>
              <a:t>22</a:t>
            </a:r>
            <a:r>
              <a:rPr lang="en-US" sz="1400" dirty="0"/>
              <a:t>(317-341), 1-1.</a:t>
            </a:r>
          </a:p>
        </p:txBody>
      </p:sp>
    </p:spTree>
    <p:extLst>
      <p:ext uri="{BB962C8B-B14F-4D97-AF65-F5344CB8AC3E}">
        <p14:creationId xmlns:p14="http://schemas.microsoft.com/office/powerpoint/2010/main" val="165300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350586"/>
              </p:ext>
            </p:extLst>
          </p:nvPr>
        </p:nvGraphicFramePr>
        <p:xfrm>
          <a:off x="470027" y="923387"/>
          <a:ext cx="8216772" cy="585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45"/>
                <a:gridCol w="5696607"/>
                <a:gridCol w="1697420"/>
              </a:tblGrid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 to EBM, review of fisheries assessment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Stock assessment models with ecosystem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Food web models</a:t>
                      </a:r>
                      <a:r>
                        <a:rPr lang="en-US" baseline="0" dirty="0" smtClean="0"/>
                        <a:t> I (</a:t>
                      </a:r>
                      <a:r>
                        <a:rPr lang="en-US" baseline="0" dirty="0" err="1" smtClean="0"/>
                        <a:t>Ecopath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1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 Food</a:t>
                      </a:r>
                      <a:r>
                        <a:rPr lang="en-US" baseline="0" dirty="0" smtClean="0"/>
                        <a:t> web models II (</a:t>
                      </a:r>
                      <a:r>
                        <a:rPr lang="en-US" baseline="0" dirty="0" err="1" smtClean="0"/>
                        <a:t>Ecosim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outlines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/ 4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Multispecies models, estimating species interactions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Marine spatial planning models, marine reserve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2 due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BREAK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7283">
                <a:tc>
                  <a:txBody>
                    <a:bodyPr/>
                    <a:lstStyle/>
                    <a:p>
                      <a:r>
                        <a:rPr lang="en-US" dirty="0" smtClean="0"/>
                        <a:t>3/25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IMS Research Symposium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(several mini-lectures)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3 due</a:t>
                      </a:r>
                      <a:endParaRPr lang="en-US" dirty="0"/>
                    </a:p>
                  </a:txBody>
                  <a:tcPr/>
                </a:tc>
              </a:tr>
              <a:tr h="315311">
                <a:tc>
                  <a:txBody>
                    <a:bodyPr/>
                    <a:lstStyle/>
                    <a:p>
                      <a:r>
                        <a:rPr lang="en-US" dirty="0" smtClean="0"/>
                        <a:t>4/1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Valuation of ecosystem</a:t>
                      </a:r>
                      <a:r>
                        <a:rPr lang="en-US" baseline="0" dirty="0" smtClean="0"/>
                        <a:t>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–</a:t>
                      </a:r>
                      <a:r>
                        <a:rPr lang="en-US" baseline="0" dirty="0" smtClean="0"/>
                        <a:t> Stock Synthesis training course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4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Whole of</a:t>
                      </a:r>
                      <a:r>
                        <a:rPr lang="en-US" baseline="0" dirty="0" smtClean="0"/>
                        <a:t> system models, MSE for ecosystems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 modeling, model structure uncertainty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5 due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Participatory</a:t>
                      </a:r>
                      <a:r>
                        <a:rPr lang="en-US" baseline="0" dirty="0" smtClean="0"/>
                        <a:t> modeling, </a:t>
                      </a:r>
                      <a:r>
                        <a:rPr lang="en-US" baseline="0" dirty="0" err="1" smtClean="0"/>
                        <a:t>multicriteria</a:t>
                      </a:r>
                      <a:r>
                        <a:rPr lang="en-US" baseline="0" dirty="0" smtClean="0"/>
                        <a:t> decision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5/6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papers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S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7" y="1412553"/>
            <a:ext cx="8541631" cy="50639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Sea SMS model (ICES 2010,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8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models require typical stock assessment data, plus either:</a:t>
            </a:r>
          </a:p>
          <a:p>
            <a:pPr lvl="1"/>
            <a:r>
              <a:rPr lang="en-US" dirty="0"/>
              <a:t>Assumptions about ecological relationships</a:t>
            </a:r>
          </a:p>
          <a:p>
            <a:pPr lvl="1"/>
            <a:r>
              <a:rPr lang="en-US" dirty="0"/>
              <a:t>Stomach contents data</a:t>
            </a:r>
          </a:p>
          <a:p>
            <a:endParaRPr lang="en-US" dirty="0" smtClean="0"/>
          </a:p>
          <a:p>
            <a:r>
              <a:rPr lang="en-US" dirty="0" smtClean="0"/>
              <a:t>Alternative approaches to estimating parameters for multispecies models are less mechanistic:</a:t>
            </a:r>
          </a:p>
        </p:txBody>
      </p:sp>
    </p:spTree>
    <p:extLst>
      <p:ext uri="{BB962C8B-B14F-4D97-AF65-F5344CB8AC3E}">
        <p14:creationId xmlns:p14="http://schemas.microsoft.com/office/powerpoint/2010/main" val="190664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autoregressive (MAR)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4810" y="6450542"/>
            <a:ext cx="663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Ives et al. 2003 Ecol. Monographs, Holmes et al. 2012. R journal.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85" y="1631725"/>
            <a:ext cx="5932013" cy="3317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the form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 matrix can be VERY big</a:t>
            </a:r>
          </a:p>
          <a:p>
            <a:r>
              <a:rPr lang="en-US" dirty="0" smtClean="0"/>
              <a:t>Simplified dynamics</a:t>
            </a:r>
          </a:p>
          <a:p>
            <a:r>
              <a:rPr lang="en-US" dirty="0" smtClean="0"/>
              <a:t>Estimating parameters is often non-trivial</a:t>
            </a:r>
          </a:p>
          <a:p>
            <a:r>
              <a:rPr lang="en-US" dirty="0" smtClean="0"/>
              <a:t>MARSS package in R uses EM algorithm to do maximum likelihood estimation.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836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Food web models based on metabolic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128655" cy="558841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Make use of metabolic scaling theory to determine biological dynamics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err="1" smtClean="0"/>
              <a:t>Kleiber’s</a:t>
            </a:r>
            <a:r>
              <a:rPr lang="en-US" dirty="0" smtClean="0"/>
              <a:t> law</a:t>
            </a:r>
          </a:p>
          <a:p>
            <a:r>
              <a:rPr lang="en-US" dirty="0" smtClean="0"/>
              <a:t>Used to compare empirical data with theoretical structures (network theory)</a:t>
            </a:r>
          </a:p>
          <a:p>
            <a:r>
              <a:rPr lang="en-US" dirty="0" smtClean="0"/>
              <a:t>Understand role of structure in behavior of </a:t>
            </a:r>
            <a:r>
              <a:rPr lang="en-US" dirty="0" err="1" smtClean="0"/>
              <a:t>foodweb</a:t>
            </a:r>
            <a:endParaRPr lang="en-US" dirty="0" smtClean="0"/>
          </a:p>
          <a:p>
            <a:pPr lvl="1"/>
            <a:r>
              <a:rPr lang="en-US" dirty="0" err="1" smtClean="0"/>
              <a:t>Connectance</a:t>
            </a:r>
            <a:endParaRPr lang="en-US" dirty="0"/>
          </a:p>
          <a:p>
            <a:pPr lvl="1"/>
            <a:r>
              <a:rPr lang="en-US" dirty="0" smtClean="0"/>
              <a:t>Robustness to perturbation</a:t>
            </a:r>
          </a:p>
          <a:p>
            <a:r>
              <a:rPr lang="en-US" dirty="0" smtClean="0"/>
              <a:t>Simple rules to connect </a:t>
            </a:r>
            <a:r>
              <a:rPr lang="en-US" dirty="0" err="1" smtClean="0"/>
              <a:t>foodwebs</a:t>
            </a:r>
            <a:endParaRPr lang="en-US" dirty="0" smtClean="0"/>
          </a:p>
          <a:p>
            <a:pPr marL="742950" lvl="2" indent="-342900"/>
            <a:r>
              <a:rPr lang="en-US" dirty="0" smtClean="0"/>
              <a:t>e.g</a:t>
            </a:r>
            <a:r>
              <a:rPr lang="en-US" dirty="0"/>
              <a:t>. trophic </a:t>
            </a:r>
            <a:r>
              <a:rPr lang="en-US" dirty="0" smtClean="0"/>
              <a:t>niche model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e.g. Dunne et al. 2004. MEPS.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5855" y="6049877"/>
            <a:ext cx="471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produced with FoodWeb3D, written by R.J. Williams and provided by the Pacific </a:t>
            </a:r>
            <a:r>
              <a:rPr lang="en-US" sz="1400" dirty="0" err="1"/>
              <a:t>Ecoinformatics</a:t>
            </a:r>
            <a:r>
              <a:rPr lang="en-US" sz="1400" dirty="0"/>
              <a:t> and Computational Ecology Lab (www.foodwebs.org, Yoon et al. 2004).  </a:t>
            </a:r>
          </a:p>
        </p:txBody>
      </p:sp>
      <p:pic>
        <p:nvPicPr>
          <p:cNvPr id="161794" name="Picture 2" descr="Marine Trophic Web 2 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57" y="3778010"/>
            <a:ext cx="3101831" cy="20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1" y="5158176"/>
            <a:ext cx="3639652" cy="1037492"/>
          </a:xfrm>
          <a:prstGeom prst="rect">
            <a:avLst/>
          </a:prstGeom>
        </p:spPr>
      </p:pic>
      <p:pic>
        <p:nvPicPr>
          <p:cNvPr id="161796" name="Picture 4" descr="https://universe-review.ca/I10-83-metabol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74" y="1138087"/>
            <a:ext cx="3658999" cy="24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07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Simple metabolic models.</a:t>
            </a:r>
          </a:p>
          <a:p>
            <a:r>
              <a:rPr lang="en-US" sz="2400" dirty="0" smtClean="0"/>
              <a:t>Feeding ecology based on theoretical size-based relationships</a:t>
            </a:r>
          </a:p>
          <a:p>
            <a:r>
              <a:rPr lang="en-US" sz="2400" dirty="0" smtClean="0"/>
              <a:t>Focus on size distribution of communities rather than individual species.</a:t>
            </a:r>
          </a:p>
          <a:p>
            <a:r>
              <a:rPr lang="en-US" sz="2400" dirty="0" smtClean="0"/>
              <a:t>Model evaluation by changes to the slopes of the size spectra.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295886"/>
            <a:ext cx="4902200" cy="321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323" y="6455621"/>
            <a:ext cx="2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Hartvig</a:t>
            </a:r>
            <a:r>
              <a:rPr lang="en-US" dirty="0" smtClean="0"/>
              <a:t> et al. 2011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spectra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0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014"/>
            <a:ext cx="8229600" cy="688359"/>
          </a:xfrm>
        </p:spPr>
        <p:txBody>
          <a:bodyPr>
            <a:noAutofit/>
          </a:bodyPr>
          <a:lstStyle/>
          <a:p>
            <a:r>
              <a:rPr lang="en-US" dirty="0"/>
              <a:t>Minimal Realistic </a:t>
            </a:r>
            <a:r>
              <a:rPr lang="en-US" dirty="0" smtClean="0"/>
              <a:t>Models</a:t>
            </a:r>
            <a:br>
              <a:rPr lang="en-US" dirty="0" smtClean="0"/>
            </a:br>
            <a:r>
              <a:rPr lang="en-US" dirty="0" smtClean="0"/>
              <a:t>a.k.a. Models of Intermediate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Plagányi</a:t>
            </a:r>
            <a:r>
              <a:rPr lang="en-US" dirty="0"/>
              <a:t> et al. (2014)</a:t>
            </a:r>
          </a:p>
          <a:p>
            <a:pPr marL="0" indent="0">
              <a:buNone/>
            </a:pPr>
            <a:r>
              <a:rPr lang="en-US" dirty="0" smtClean="0"/>
              <a:t>Objective </a:t>
            </a:r>
            <a:r>
              <a:rPr lang="en-US" dirty="0"/>
              <a:t>of these models is to consider the interactions among a small number of </a:t>
            </a:r>
            <a:r>
              <a:rPr lang="en-US" dirty="0" smtClean="0"/>
              <a:t>species </a:t>
            </a:r>
            <a:r>
              <a:rPr lang="en-US" dirty="0"/>
              <a:t>and </a:t>
            </a:r>
            <a:r>
              <a:rPr lang="en-US" dirty="0" smtClean="0"/>
              <a:t>components.</a:t>
            </a:r>
            <a:endParaRPr lang="en-US" dirty="0"/>
          </a:p>
          <a:p>
            <a:r>
              <a:rPr lang="en-US" dirty="0" smtClean="0"/>
              <a:t>Focus </a:t>
            </a:r>
            <a:r>
              <a:rPr lang="en-US" dirty="0"/>
              <a:t>on ‘key’ system properties/components relevant to the research or management questions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May include a suite of model types for each component.</a:t>
            </a:r>
          </a:p>
          <a:p>
            <a:r>
              <a:rPr lang="en-US" dirty="0" smtClean="0"/>
              <a:t>Perhaps statistically estimate model parameters using data similar to single-species models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516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>
                <a:latin typeface="Arial" charset="0"/>
              </a:rPr>
              <a:t>Models of Intermediate Complexity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066800"/>
            <a:ext cx="8942387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Box 5"/>
          <p:cNvSpPr txBox="1">
            <a:spLocks noChangeArrowheads="1"/>
          </p:cNvSpPr>
          <p:nvPr/>
        </p:nvSpPr>
        <p:spPr bwMode="auto">
          <a:xfrm>
            <a:off x="1371600" y="6400800"/>
            <a:ext cx="8394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err="1"/>
              <a:t>Plagányi</a:t>
            </a:r>
            <a:r>
              <a:rPr lang="en-US" sz="1200" dirty="0"/>
              <a:t> et al. (</a:t>
            </a:r>
            <a:r>
              <a:rPr lang="en-US" sz="1200" dirty="0" smtClean="0"/>
              <a:t>2014) </a:t>
            </a:r>
            <a:r>
              <a:rPr lang="en-US" sz="1200" dirty="0"/>
              <a:t>Multispecies fisheries management and conservation: tactical applications using</a:t>
            </a:r>
            <a:br>
              <a:rPr lang="en-US" sz="1200" dirty="0"/>
            </a:br>
            <a:r>
              <a:rPr lang="en-US" sz="1200" dirty="0"/>
              <a:t>models of intermediate complexity. Fish and Fisheries. </a:t>
            </a:r>
            <a:r>
              <a:rPr lang="en-US" sz="1200" dirty="0" err="1"/>
              <a:t>doi</a:t>
            </a:r>
            <a:r>
              <a:rPr lang="en-US" sz="1200" dirty="0"/>
              <a:t>: 10.1111/j.1467-2979.2012.00488.x</a:t>
            </a:r>
          </a:p>
        </p:txBody>
      </p:sp>
    </p:spTree>
    <p:extLst>
      <p:ext uri="{BB962C8B-B14F-4D97-AF65-F5344CB8AC3E}">
        <p14:creationId xmlns:p14="http://schemas.microsoft.com/office/powerpoint/2010/main" val="406459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3"/>
          <p:cNvGrpSpPr>
            <a:grpSpLocks/>
          </p:cNvGrpSpPr>
          <p:nvPr/>
        </p:nvGrpSpPr>
        <p:grpSpPr bwMode="auto">
          <a:xfrm>
            <a:off x="0" y="533400"/>
            <a:ext cx="9032875" cy="6289675"/>
            <a:chOff x="0" y="185738"/>
            <a:chExt cx="9032875" cy="6289675"/>
          </a:xfrm>
        </p:grpSpPr>
        <p:pic>
          <p:nvPicPr>
            <p:cNvPr id="63493" name="Picture 2"/>
            <p:cNvPicPr>
              <a:picLocks noChangeAspect="1" noChangeArrowheads="1"/>
            </p:cNvPicPr>
            <p:nvPr/>
          </p:nvPicPr>
          <p:blipFill>
            <a:blip r:embed="rId2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81400"/>
              <a:ext cx="3124200" cy="116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4" name="Rectangle 3"/>
            <p:cNvSpPr>
              <a:spLocks noChangeArrowheads="1"/>
            </p:cNvSpPr>
            <p:nvPr/>
          </p:nvSpPr>
          <p:spPr bwMode="auto">
            <a:xfrm>
              <a:off x="0" y="762000"/>
              <a:ext cx="8839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3495" name="Picture 4"/>
            <p:cNvPicPr>
              <a:picLocks noChangeAspect="1" noChangeArrowheads="1"/>
            </p:cNvPicPr>
            <p:nvPr/>
          </p:nvPicPr>
          <p:blipFill>
            <a:blip r:embed="rId3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227138"/>
              <a:ext cx="2209800" cy="137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Text Box 5"/>
            <p:cNvSpPr txBox="1">
              <a:spLocks noChangeArrowheads="1"/>
            </p:cNvSpPr>
            <p:nvPr/>
          </p:nvSpPr>
          <p:spPr bwMode="auto">
            <a:xfrm>
              <a:off x="3794125" y="185738"/>
              <a:ext cx="1963738" cy="495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Management</a:t>
              </a:r>
            </a:p>
          </p:txBody>
        </p:sp>
        <p:pic>
          <p:nvPicPr>
            <p:cNvPr id="63497" name="Picture 6"/>
            <p:cNvPicPr>
              <a:picLocks noChangeAspect="1" noChangeArrowheads="1"/>
            </p:cNvPicPr>
            <p:nvPr/>
          </p:nvPicPr>
          <p:blipFill>
            <a:blip r:embed="rId4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914400"/>
              <a:ext cx="2219325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8" name="Picture 7"/>
            <p:cNvPicPr>
              <a:picLocks noChangeAspect="1" noChangeArrowheads="1"/>
            </p:cNvPicPr>
            <p:nvPr/>
          </p:nvPicPr>
          <p:blipFill>
            <a:blip r:embed="rId5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5562600"/>
              <a:ext cx="1066800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9" name="Picture 8"/>
            <p:cNvPicPr>
              <a:picLocks noChangeAspect="1" noChangeArrowheads="1"/>
            </p:cNvPicPr>
            <p:nvPr/>
          </p:nvPicPr>
          <p:blipFill>
            <a:blip r:embed="rId6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5791200"/>
              <a:ext cx="2217738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0" name="Picture 9"/>
            <p:cNvPicPr>
              <a:picLocks noChangeAspect="1" noChangeArrowheads="1"/>
            </p:cNvPicPr>
            <p:nvPr/>
          </p:nvPicPr>
          <p:blipFill>
            <a:blip r:embed="rId7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6019800"/>
              <a:ext cx="1219200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1" name="Picture 10"/>
            <p:cNvPicPr>
              <a:picLocks noChangeAspect="1" noChangeArrowheads="1"/>
            </p:cNvPicPr>
            <p:nvPr/>
          </p:nvPicPr>
          <p:blipFill>
            <a:blip r:embed="rId7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5562600"/>
              <a:ext cx="1219200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2" name="Line 11"/>
            <p:cNvSpPr>
              <a:spLocks noChangeShapeType="1"/>
            </p:cNvSpPr>
            <p:nvPr/>
          </p:nvSpPr>
          <p:spPr bwMode="auto">
            <a:xfrm>
              <a:off x="3276600" y="5867400"/>
              <a:ext cx="2590800" cy="228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3" name="Line 12"/>
            <p:cNvSpPr>
              <a:spLocks noChangeShapeType="1"/>
            </p:cNvSpPr>
            <p:nvPr/>
          </p:nvSpPr>
          <p:spPr bwMode="auto">
            <a:xfrm>
              <a:off x="3581400" y="4267200"/>
              <a:ext cx="1524000" cy="228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4" name="Line 13"/>
            <p:cNvSpPr>
              <a:spLocks noChangeShapeType="1"/>
            </p:cNvSpPr>
            <p:nvPr/>
          </p:nvSpPr>
          <p:spPr bwMode="auto">
            <a:xfrm flipV="1">
              <a:off x="1981200" y="4800600"/>
              <a:ext cx="152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5" name="Line 14"/>
            <p:cNvSpPr>
              <a:spLocks noChangeShapeType="1"/>
            </p:cNvSpPr>
            <p:nvPr/>
          </p:nvSpPr>
          <p:spPr bwMode="auto">
            <a:xfrm flipH="1" flipV="1">
              <a:off x="6400800" y="4953000"/>
              <a:ext cx="76200" cy="609600"/>
            </a:xfrm>
            <a:prstGeom prst="line">
              <a:avLst/>
            </a:prstGeom>
            <a:noFill/>
            <a:ln w="508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63506" name="AutoShape 15"/>
            <p:cNvCxnSpPr>
              <a:cxnSpLocks noChangeShapeType="1"/>
            </p:cNvCxnSpPr>
            <p:nvPr/>
          </p:nvCxnSpPr>
          <p:spPr bwMode="auto">
            <a:xfrm rot="10800000" flipH="1">
              <a:off x="533400" y="3581400"/>
              <a:ext cx="1562100" cy="584200"/>
            </a:xfrm>
            <a:prstGeom prst="curvedConnector4">
              <a:avLst>
                <a:gd name="adj1" fmla="val -14634"/>
                <a:gd name="adj2" fmla="val 139130"/>
              </a:avLst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7" name="Line 16"/>
            <p:cNvSpPr>
              <a:spLocks noChangeShapeType="1"/>
            </p:cNvSpPr>
            <p:nvPr/>
          </p:nvSpPr>
          <p:spPr bwMode="auto">
            <a:xfrm flipV="1">
              <a:off x="3048000" y="2362200"/>
              <a:ext cx="2667000" cy="3276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63508" name="AutoShape 17"/>
            <p:cNvCxnSpPr>
              <a:cxnSpLocks noChangeShapeType="1"/>
            </p:cNvCxnSpPr>
            <p:nvPr/>
          </p:nvCxnSpPr>
          <p:spPr bwMode="auto">
            <a:xfrm flipH="1" flipV="1">
              <a:off x="6553200" y="2362200"/>
              <a:ext cx="1531938" cy="3749675"/>
            </a:xfrm>
            <a:prstGeom prst="curvedConnector4">
              <a:avLst>
                <a:gd name="adj1" fmla="val -14921"/>
                <a:gd name="adj2" fmla="val 54278"/>
              </a:avLst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3509" name="Picture 18"/>
            <p:cNvPicPr>
              <a:picLocks noChangeAspect="1" noChangeArrowheads="1"/>
            </p:cNvPicPr>
            <p:nvPr/>
          </p:nvPicPr>
          <p:blipFill>
            <a:blip r:embed="rId8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038600"/>
              <a:ext cx="3360738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10" name="Line 19"/>
            <p:cNvSpPr>
              <a:spLocks noChangeShapeType="1"/>
            </p:cNvSpPr>
            <p:nvPr/>
          </p:nvSpPr>
          <p:spPr bwMode="auto">
            <a:xfrm flipH="1" flipV="1">
              <a:off x="3124200" y="1981200"/>
              <a:ext cx="2514600" cy="228600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1" name="Line 20"/>
            <p:cNvSpPr>
              <a:spLocks noChangeShapeType="1"/>
            </p:cNvSpPr>
            <p:nvPr/>
          </p:nvSpPr>
          <p:spPr bwMode="auto">
            <a:xfrm flipV="1">
              <a:off x="2286000" y="2514600"/>
              <a:ext cx="152400" cy="121920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2" name="Line 21"/>
            <p:cNvSpPr>
              <a:spLocks noChangeShapeType="1"/>
            </p:cNvSpPr>
            <p:nvPr/>
          </p:nvSpPr>
          <p:spPr bwMode="auto">
            <a:xfrm flipV="1">
              <a:off x="3276600" y="685800"/>
              <a:ext cx="1143000" cy="6096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3" name="Line 22"/>
            <p:cNvSpPr>
              <a:spLocks noChangeShapeType="1"/>
            </p:cNvSpPr>
            <p:nvPr/>
          </p:nvSpPr>
          <p:spPr bwMode="auto">
            <a:xfrm flipH="1" flipV="1">
              <a:off x="5181600" y="685800"/>
              <a:ext cx="914400" cy="6858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4" name="Line 23"/>
            <p:cNvSpPr>
              <a:spLocks noChangeShapeType="1"/>
            </p:cNvSpPr>
            <p:nvPr/>
          </p:nvSpPr>
          <p:spPr bwMode="auto">
            <a:xfrm flipH="1" flipV="1">
              <a:off x="4800600" y="762000"/>
              <a:ext cx="1447800" cy="32766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5" name="Text Box 24"/>
            <p:cNvSpPr txBox="1">
              <a:spLocks noChangeArrowheads="1"/>
            </p:cNvSpPr>
            <p:nvPr/>
          </p:nvSpPr>
          <p:spPr bwMode="auto">
            <a:xfrm>
              <a:off x="152400" y="304800"/>
              <a:ext cx="3184525" cy="87312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Model Structures and</a:t>
              </a:r>
            </a:p>
            <a:p>
              <a:pPr eaLnBrk="1" hangingPunct="1"/>
              <a:r>
                <a:rPr lang="en-US"/>
                <a:t>Management Systems</a:t>
              </a:r>
            </a:p>
          </p:txBody>
        </p:sp>
        <p:sp>
          <p:nvSpPr>
            <p:cNvPr id="63516" name="Text Box 25"/>
            <p:cNvSpPr txBox="1">
              <a:spLocks noChangeArrowheads="1"/>
            </p:cNvSpPr>
            <p:nvPr/>
          </p:nvSpPr>
          <p:spPr bwMode="auto">
            <a:xfrm>
              <a:off x="1952625" y="2749550"/>
              <a:ext cx="108585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Catches</a:t>
              </a:r>
            </a:p>
          </p:txBody>
        </p:sp>
        <p:sp>
          <p:nvSpPr>
            <p:cNvPr id="63517" name="Text Box 26"/>
            <p:cNvSpPr txBox="1">
              <a:spLocks noChangeArrowheads="1"/>
            </p:cNvSpPr>
            <p:nvPr/>
          </p:nvSpPr>
          <p:spPr bwMode="auto">
            <a:xfrm>
              <a:off x="3886200" y="2819400"/>
              <a:ext cx="100965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Fixed F</a:t>
              </a:r>
            </a:p>
          </p:txBody>
        </p:sp>
        <p:sp>
          <p:nvSpPr>
            <p:cNvPr id="63518" name="Text Box 27"/>
            <p:cNvSpPr txBox="1">
              <a:spLocks noChangeArrowheads="1"/>
            </p:cNvSpPr>
            <p:nvPr/>
          </p:nvSpPr>
          <p:spPr bwMode="auto">
            <a:xfrm>
              <a:off x="5486400" y="609600"/>
              <a:ext cx="173990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Cull scenarios</a:t>
              </a:r>
            </a:p>
          </p:txBody>
        </p:sp>
        <p:sp>
          <p:nvSpPr>
            <p:cNvPr id="63519" name="Text Box 28"/>
            <p:cNvSpPr txBox="1">
              <a:spLocks noChangeArrowheads="1"/>
            </p:cNvSpPr>
            <p:nvPr/>
          </p:nvSpPr>
          <p:spPr bwMode="auto">
            <a:xfrm>
              <a:off x="68263" y="4605338"/>
              <a:ext cx="2130425" cy="8477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Species-; age-</a:t>
              </a:r>
            </a:p>
            <a:p>
              <a:pPr eaLnBrk="1" hangingPunct="1"/>
              <a:r>
                <a:rPr lang="en-US"/>
                <a:t>structured</a:t>
              </a:r>
            </a:p>
          </p:txBody>
        </p:sp>
        <p:sp>
          <p:nvSpPr>
            <p:cNvPr id="63520" name="Line 29"/>
            <p:cNvSpPr>
              <a:spLocks noChangeShapeType="1"/>
            </p:cNvSpPr>
            <p:nvPr/>
          </p:nvSpPr>
          <p:spPr bwMode="auto">
            <a:xfrm flipV="1">
              <a:off x="3276600" y="4724400"/>
              <a:ext cx="1828800" cy="990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21" name="Line 30"/>
            <p:cNvSpPr>
              <a:spLocks noChangeShapeType="1"/>
            </p:cNvSpPr>
            <p:nvPr/>
          </p:nvSpPr>
          <p:spPr bwMode="auto">
            <a:xfrm flipH="1" flipV="1">
              <a:off x="3429000" y="4419600"/>
              <a:ext cx="2590800" cy="1524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22" name="Text Box 31"/>
            <p:cNvSpPr txBox="1">
              <a:spLocks noChangeArrowheads="1"/>
            </p:cNvSpPr>
            <p:nvPr/>
          </p:nvSpPr>
          <p:spPr bwMode="auto">
            <a:xfrm>
              <a:off x="7375525" y="1252538"/>
              <a:ext cx="1593850" cy="8477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Age-; sex-</a:t>
              </a:r>
            </a:p>
            <a:p>
              <a:pPr eaLnBrk="1" hangingPunct="1"/>
              <a:r>
                <a:rPr lang="en-US"/>
                <a:t>structured</a:t>
              </a:r>
            </a:p>
          </p:txBody>
        </p:sp>
        <p:sp>
          <p:nvSpPr>
            <p:cNvPr id="63523" name="Text Box 32"/>
            <p:cNvSpPr txBox="1">
              <a:spLocks noChangeArrowheads="1"/>
            </p:cNvSpPr>
            <p:nvPr/>
          </p:nvSpPr>
          <p:spPr bwMode="auto">
            <a:xfrm>
              <a:off x="6629400" y="5105400"/>
              <a:ext cx="2403475" cy="482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Delay-difference</a:t>
              </a:r>
            </a:p>
          </p:txBody>
        </p:sp>
      </p:grpSp>
      <p:sp>
        <p:nvSpPr>
          <p:cNvPr id="63491" name="Text Box 24"/>
          <p:cNvSpPr txBox="1">
            <a:spLocks noChangeArrowheads="1"/>
          </p:cNvSpPr>
          <p:nvPr/>
        </p:nvSpPr>
        <p:spPr bwMode="auto">
          <a:xfrm>
            <a:off x="76200" y="0"/>
            <a:ext cx="579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</a:rPr>
              <a:t>The South African Seal-Hake </a:t>
            </a:r>
            <a:r>
              <a:rPr lang="ja-JP" altLang="en-US" b="1">
                <a:latin typeface="Calibri" charset="0"/>
              </a:rPr>
              <a:t>“</a:t>
            </a:r>
            <a:r>
              <a:rPr lang="en-US" b="1">
                <a:latin typeface="Calibri" charset="0"/>
              </a:rPr>
              <a:t>Minimal Realistic Model</a:t>
            </a:r>
            <a:r>
              <a:rPr lang="ja-JP" altLang="en-US" b="1">
                <a:latin typeface="Calibri" charset="0"/>
              </a:rPr>
              <a:t>”</a:t>
            </a:r>
            <a:endParaRPr lang="en-US" b="1">
              <a:latin typeface="Calibri" charset="0"/>
            </a:endParaRPr>
          </a:p>
        </p:txBody>
      </p:sp>
      <p:sp>
        <p:nvSpPr>
          <p:cNvPr id="63492" name="TextBox 34"/>
          <p:cNvSpPr txBox="1">
            <a:spLocks noChangeArrowheads="1"/>
          </p:cNvSpPr>
          <p:nvPr/>
        </p:nvSpPr>
        <p:spPr bwMode="auto">
          <a:xfrm>
            <a:off x="8252178" y="6553200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A.E. </a:t>
            </a:r>
            <a:r>
              <a:rPr lang="en-US" sz="1400" dirty="0"/>
              <a:t>Punt</a:t>
            </a:r>
          </a:p>
        </p:txBody>
      </p:sp>
      <p:sp>
        <p:nvSpPr>
          <p:cNvPr id="2" name="Rectangle 1"/>
          <p:cNvSpPr/>
          <p:nvPr/>
        </p:nvSpPr>
        <p:spPr>
          <a:xfrm>
            <a:off x="6125633" y="999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Punt, A. E., &amp; Butterworth, D. S. (1995)</a:t>
            </a:r>
            <a:r>
              <a:rPr lang="en-US" sz="1000" dirty="0" smtClean="0"/>
              <a:t>.</a:t>
            </a:r>
            <a:br>
              <a:rPr lang="en-US" sz="1000" dirty="0" smtClean="0"/>
            </a:br>
            <a:r>
              <a:rPr lang="en-US" sz="1000" dirty="0" smtClean="0"/>
              <a:t>South </a:t>
            </a:r>
            <a:r>
              <a:rPr lang="en-US" sz="1000" dirty="0"/>
              <a:t>African Journal of Marine Science, 16(1), 255-285.</a:t>
            </a:r>
          </a:p>
        </p:txBody>
      </p:sp>
    </p:spTree>
    <p:extLst>
      <p:ext uri="{BB962C8B-B14F-4D97-AF65-F5344CB8AC3E}">
        <p14:creationId xmlns:p14="http://schemas.microsoft.com/office/powerpoint/2010/main" val="104377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MRMS/MICE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MRMs have been developed as the basis for strategic </a:t>
            </a:r>
            <a:r>
              <a:rPr lang="en-US" dirty="0" smtClean="0"/>
              <a:t>evaluations.</a:t>
            </a:r>
            <a:endParaRPr lang="en-US" dirty="0" smtClean="0"/>
          </a:p>
          <a:p>
            <a:r>
              <a:rPr lang="en-US" dirty="0" smtClean="0"/>
              <a:t>But many could be fit to data and also used to provide tactical advice.</a:t>
            </a:r>
          </a:p>
          <a:p>
            <a:r>
              <a:rPr lang="en-US" dirty="0" smtClean="0"/>
              <a:t>Example: Fay et al</a:t>
            </a:r>
            <a:r>
              <a:rPr lang="en-US" dirty="0" smtClean="0"/>
              <a:t>. (2013, 2015), </a:t>
            </a:r>
            <a:r>
              <a:rPr lang="en-US" dirty="0" smtClean="0"/>
              <a:t>used </a:t>
            </a:r>
            <a:r>
              <a:rPr lang="en-US" dirty="0" smtClean="0"/>
              <a:t>auxiliary information to simulate multispecies dynamics for Georges Bank.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principle the parameters can be </a:t>
            </a:r>
            <a:r>
              <a:rPr lang="en-US" dirty="0" smtClean="0"/>
              <a:t>estimated by fitting to data.</a:t>
            </a:r>
            <a:endParaRPr lang="en-US" dirty="0" smtClean="0"/>
          </a:p>
          <a:p>
            <a:r>
              <a:rPr lang="en-US" dirty="0" smtClean="0"/>
              <a:t>Well constructed MICE are based on extensive stakeholder consultation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5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multispecies 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Recall logistic growth model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single competitor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Dependence on biomass of other species.</a:t>
            </a:r>
          </a:p>
          <a:p>
            <a:r>
              <a:rPr lang="en-US" dirty="0" smtClean="0"/>
              <a:t>Sometimes possible to solve system of equations to obtain maximizing population state vector.</a:t>
            </a:r>
          </a:p>
          <a:p>
            <a:r>
              <a:rPr lang="en-US" dirty="0" smtClean="0"/>
              <a:t>But, implies decision about what is the ‘right’ population size for other species.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5896" t="360" r="38269" b="-360"/>
          <a:stretch/>
        </p:blipFill>
        <p:spPr>
          <a:xfrm>
            <a:off x="1636776" y="1673352"/>
            <a:ext cx="3026664" cy="759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0636" r="42442"/>
          <a:stretch/>
        </p:blipFill>
        <p:spPr>
          <a:xfrm>
            <a:off x="4808081" y="1748908"/>
            <a:ext cx="1828800" cy="675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30202" r="31044"/>
          <a:stretch/>
        </p:blipFill>
        <p:spPr>
          <a:xfrm>
            <a:off x="675343" y="3251581"/>
            <a:ext cx="3988097" cy="762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9629" r="29534"/>
          <a:stretch/>
        </p:blipFill>
        <p:spPr>
          <a:xfrm>
            <a:off x="4808081" y="3251581"/>
            <a:ext cx="4229061" cy="6951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63707" y="3799218"/>
            <a:ext cx="170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375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Multispecies modeling</a:t>
            </a:r>
          </a:p>
          <a:p>
            <a:r>
              <a:rPr lang="en-US" dirty="0" smtClean="0"/>
              <a:t>Minimal Realistic Models</a:t>
            </a:r>
          </a:p>
          <a:p>
            <a:r>
              <a:rPr lang="en-US" dirty="0" smtClean="0"/>
              <a:t>Roles </a:t>
            </a:r>
            <a:r>
              <a:rPr lang="en-US" dirty="0" smtClean="0"/>
              <a:t>for MRMs</a:t>
            </a:r>
          </a:p>
          <a:p>
            <a:r>
              <a:rPr lang="en-US" dirty="0" smtClean="0"/>
              <a:t>Multispecies policy advice</a:t>
            </a:r>
          </a:p>
          <a:p>
            <a:endParaRPr lang="en-US" dirty="0" smtClean="0"/>
          </a:p>
          <a:p>
            <a:r>
              <a:rPr lang="en-US" dirty="0" smtClean="0"/>
              <a:t>LAB / ASSIGNMENT</a:t>
            </a:r>
            <a:endParaRPr lang="en-US" dirty="0" smtClean="0"/>
          </a:p>
          <a:p>
            <a:pPr lvl="1"/>
            <a:r>
              <a:rPr lang="en-US" dirty="0" smtClean="0"/>
              <a:t>Size-dependent predation</a:t>
            </a:r>
            <a:endParaRPr lang="en-US" dirty="0" smtClean="0"/>
          </a:p>
          <a:p>
            <a:pPr lvl="1"/>
            <a:r>
              <a:rPr lang="en-US" dirty="0" smtClean="0"/>
              <a:t>Introduction to MARSS package in R</a:t>
            </a:r>
            <a:endParaRPr lang="en-US" dirty="0" smtClean="0"/>
          </a:p>
          <a:p>
            <a:pPr lvl="1"/>
            <a:r>
              <a:rPr lang="en-US" dirty="0" smtClean="0"/>
              <a:t>Fishery policy evaluation using </a:t>
            </a:r>
            <a:r>
              <a:rPr lang="en-US" dirty="0" err="1" smtClean="0"/>
              <a:t>Ecosim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Fishery interactions with 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Multispecies Yield-per-recruit (MSYPR)</a:t>
            </a:r>
          </a:p>
          <a:p>
            <a:r>
              <a:rPr lang="en-US" dirty="0" smtClean="0"/>
              <a:t>These add technical interactions to YPR models.</a:t>
            </a:r>
          </a:p>
          <a:p>
            <a:r>
              <a:rPr lang="en-US" dirty="0" smtClean="0"/>
              <a:t>Similar to YPR models, but effectively focus on </a:t>
            </a:r>
            <a:r>
              <a:rPr lang="en-US" dirty="0" err="1" smtClean="0"/>
              <a:t>bycatch</a:t>
            </a:r>
            <a:r>
              <a:rPr lang="en-US" dirty="0" smtClean="0"/>
              <a:t>, mixed species fisheries.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0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 descr="yieldCollapse10sp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480082"/>
            <a:ext cx="3130379" cy="2996918"/>
          </a:xfrm>
          <a:prstGeom prst="rect">
            <a:avLst/>
          </a:prstGeom>
          <a:noFill/>
        </p:spPr>
      </p:pic>
      <p:pic>
        <p:nvPicPr>
          <p:cNvPr id="37896" name="Picture 8" descr="speciesyie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3228878" cy="3048000"/>
          </a:xfrm>
          <a:prstGeom prst="rect">
            <a:avLst/>
          </a:prstGeom>
          <a:noFill/>
        </p:spPr>
      </p:pic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37891" name="Line 4"/>
          <p:cNvSpPr>
            <a:spLocks noChangeShapeType="1"/>
          </p:cNvSpPr>
          <p:nvPr/>
        </p:nvSpPr>
        <p:spPr bwMode="auto">
          <a:xfrm>
            <a:off x="152400" y="990600"/>
            <a:ext cx="8991600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400"/>
            <a:ext cx="8420647" cy="715963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Simulations: balancing </a:t>
            </a:r>
            <a:r>
              <a:rPr lang="en-US" sz="3200" dirty="0" smtClean="0">
                <a:solidFill>
                  <a:srgbClr val="002060"/>
                </a:solidFill>
              </a:rPr>
              <a:t>fishery/conservation objectives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6488668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333399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Gaichas et al. 2012 MEPS</a:t>
            </a:r>
            <a:endParaRPr lang="en-US" i="1" dirty="0">
              <a:solidFill>
                <a:srgbClr val="333399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14" descr="Rplo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1857375"/>
            <a:ext cx="5448847" cy="4772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59834" y="1383268"/>
            <a:ext cx="6084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Yield maximizing biodiversity is ~95% of MMSY</a:t>
            </a:r>
            <a:endParaRPr lang="en-US" sz="22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rue_B_sim_noer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304800"/>
            <a:ext cx="152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0" name="AutoShape 14" descr="Image result for winter flou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2" name="AutoShape 16" descr="Image result for winter flou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4" name="AutoShape 18" descr="data:image/jpeg;base64,/9j/4AAQSkZJRgABAQAAAQABAAD/2wCEAAkGBxQTEhQUExQWFhQXGRcaGBgYGBsXGhsbGhcYGhcbHhYaHCghHBwlHhcdIjEhJykrLi4uGh8zODUsNygtLisBCgoKDg0OGxAQGy8kICQsLCwvLzQ3NCw0LCwsLCw0NCwsLCwsLCwsLCwsNCwsLCw0LCwsLCw0LCwsLCwsNCwsLP/AABEIAJQBGAMBIgACEQEDEQH/xAAbAAABBQEBAAAAAAAAAAAAAAAAAgMEBQYHAf/EAEEQAAECBAQDBgQEBAUCBwAAAAECEQADITEEEkFRBSJhBjJCcYGRE6GxwRRSYvBygtHhByOSotIz8RUWNENTg8L/xAAZAQADAQEBAAAAAAAAAAAAAAAAAgMBBAX/xAAoEQADAAEDAwQCAgMAAAAAAAAAAQIRAyExEkHwBBMiUWGBUpEUMrH/2gAMAwEAAhEDEQA/AO4wQQQAEEEEABBBBAAQQQQAEEEEABBBBAAQQRC4jxWTIA+KsJegGvtAalngmwRisd26clMiX/OujfyXbq8UeL4xiph55hAvllnL/pUK+hib1Ei0+nt87HTpk1KQ6iALOaD3iNieKSZasi5iUqZ2JAoI5isrWTnmKUlRdTk5Sf1o0PUQuVLSE5VVS+pqk7vqOsI9fHCLT6TPLNwrtdh2UxJKbpAPuCRUax7P7XYZISoKKwos6RbqX0jDzBZiH8KtFDY7RHIFwKEspJ0P9/rCrWop/iwjXz+2wzLTLlklLEElgpJ+Y1hmb2rnZmCUJCgySXUyh7UP2MZmUnXUC/6Tr8vcdYeSl3SaDTpVg3kW90wtalfY06GmuxoMJ2vmm6EEqHKHKWWnvoJr5g+cWcvtfJIQSlYCgasKKHhIe9/aMQtJLHulVzstNlfvrAhedx3fiW/TNH2P2MYtW0a/T6ddjpMnjUhQQRMTznKmtXrQjQ01ie8clRLCyQQ3xR/pWL/Y+bxNwuLXyqzrSVD4czmNDXIb6F284p7+OUQfpP4s6dBGLwPbFY+EJyBdUuYoXCx3Tl2Ux+UaThvGZU5AWFBJoClRAUlVspG706xZUnwctadTyiwggghhAggggAIIIIACCCCAAggggAIIIIACCCCAAggggAIIIIACGsTiEy0lS1BKRcksIa4jjkyZZWssB8zoB1Mc74nxJWKWFTGSEjlTcAal26d7SxET1NRSW0dF6j/Bc8c7XEky8PRndRHsw2/VGVnoKiVE51KuTVR2cWWOoh9TM39m2t3fMUhOVu8xG9q/qHhP6hQxzO2z0J05hYQyE2Gmz0/lVof0mHsObi4toG6dD8occVzEaOVUB2Cxof1f9opcbxqSjuqKixAapBGhNlJ2gSbNbSL1SRdJbStn2L2PQtCAl6AEKS9NQ16eJPzEZWd2ommktITZ35yd30I84rpmLnTGzLVSgqxtWg2B+0VWm+5B6y7GyXOSkcygE0etnspO6YjTOJSgVArBblUwcFxRQ+ih7aRkZcgm5bzLB60+V4fEkmgatAahrP5M9Ro8OtNGe/XZGildoJVO84UxJ/Kbq8wHfqkHWFf+Y5Ay94sSCALotQvsSPRMZ3D4UqcBTVboaWJskVoTdiIRN4cwcFyzgWehfWljGqJFerRpZ3H5BCmW5Z3y0Kk0dtjQt0MLm8Yk8xTMSxAUxNjdn3/qYxowxYE2IDdX6+XnCTIqQK7aEgg1Arp9YPZkz/IrO5uFY1CsxSoFmVQihr983+oRPUMxIFBNTQ/qGvux9Y5v+EVWnk1X6gahoclTpstilZG1bMwcdNHhHofTHXqvtHQJozhRFDMQmZ5LRf6Q3PTnTMA1SFp6HX5iMvgu1U1BTnSFgZj+UlzWu1ItOF8fkqMoE5GBSrNZizV94T2qnzz8FFrRXfzzJpZPabEyc6gr4qWQtluSBYgHyEbDhHaiRPIS5Qsh8q6exsY51JXmQkaKQtPQ3aEJIXlO0t/kIdW0RvRl8HZII53wHtmZScs9yhMtGUgVdyOb0avSN/h8QlYzIUFDcF4snk5KlzyOwQQRooQQQQAEEEJmTAkEqIAFSTQD1gAVBGcPbCTmIyrKdFMK+jxY4DjsiacqVsr8quVXsbwqpPgZxS5RZQQQQwoQQQQAEeEx7GY7X8aMsfBln/MWHKh4E7+fSFqsLI0S6eEUnajiP4idkTWXKcdCqyvb6RWfh3Ni4r1fcHfrrrD+CkBFDQhrbC3m1xDPFcaiSnMs+QFydgNjodI4nTqtj1JlQsHmSh6AmzBtSB4SGqmKbiHaBCDllMtW/hFv9QI00aKjiHEpuIJflRfKOlMx6wxLwrMkjmsx1IowqNWHzq0XjSS/2I3rN/6jePxUyb3iWAOUCwerN7UhErBamjA5qVDbxPlp5k5WAob5d/YDQnqRtEpKBmzAJZ6O9moyXJ0Kiddoo3jgmpzuyPg8GyagOXckaNQEHYHMWrzJoYnCUE0cZAC1aUqaitGBKhcswDGPPiZSACVaaOXqmoPeJDkWDBiI8xS+Tvcqi2lWJArV2oehUTCbtlUkkQcS61UBGhHeuoUbWtx4jUawtMl0uVF3BIYEqbM5CvEeauz1tDsrh6iRnSAGHobhIJpVvIVN4tU4MBIUGFCRVmy6ENmKKkaEvVwIZ2lsTWnT3IWDwKgSCHUWTV1c1HFLl76eG5iJjTzgAPSj1elaMAd/q+UxpMTJHLlBBbKQzFx5UFjyiwD3TWhxnMogA2AOV2Z2HKHcddb0JhIeXk2lhFXNllVh4g+tcprUjQXN97Q7IkC6xQ/mqGY1IFSG03Yk0iwwCXSxzaBmCjqwD3PR6sHhc2QnKpsrJcKculzfMq9L9b6F6OxVp5KufKzVLqSWD9X7p1Kq192Lx5JlEKBcu7kNUEAZtCCSAzgONREtOG8SikggDKrkLCoehYEv19ImmUlILtUZWdmCkggM5La3YNQ3Eb1iODPqwxDlYypJLVcBhoomrPvEPESmdrU+b6302i7+EW5S1QalhmqQRZnTuGLUZ4r50kuEkgWcEsOZqubCg60D2rRMi0R8Lj5kk8h9DUVp+zGj4TxeWtJHcUEsEnxWsfIW6xQJw7gM3qwu2mlL30tEXEyWLa0JbSkFSmbOpUm2nJosEVeUn2d/pFxwDjS8OsZaylTV5kBqgOHD2NBGC4XxwhkTdC4Xck0DH+vWNHKxGUin/TQpXqo0/fWIuXJ0pzqI7HwziCJ8sTJblJdnDWJB+kSo5p2J4h8CaiUtZErISXLISpVQejsfeOkoU4BGtYonk5bnpeBUEEEaIEY3tXj1LX8NDmUlwvKWKi4oRsGt5xrMWspQsgEkJJYXoI5vOmINZkmYFXKmBJOpoaxDXprZHT6aE3l9hlk0ZTdFgp9jaCcgpDKSCNAbfyqFPpDMyVJJ5ZuQnRYIHvHsrCzUAmWQpP6CFD1TaIfv+9jr/RJwXF5sovLmrNiUr5xbYl28iI0HCO3EssnEDIr8wqg+twehEZGbiUqotGXZSP8AgbehMMT5yAklakrSG5hRXQFNz+6iLTVIjenFHYpcwKAKSCDUEFwfIwuOH8M7Sz5Ch+HdiaJNQroUan9VD7RpZP8AidNYZsJmPK5TMpW1Cg30D6RdM5a08PY6JjcQJaFLUWAB/fnHOJQUsmYrvqObpmO3Q2I3EecZ7ffHlGWnCkEsQVTAwrQsB0O0ZTFYmfOSorUEJAJKUghwACSflffziOpLp47F9BqE2+S04p2gRKGWWM6/Oib36g7RnpkqZOmFSzmVcizBxRtA58rxNw/D2JSO9magNwpkmpHVTdBUVhY4eoEEilSADp7elt42ZmeBqqr5PeF4cZhmPk1GLFiCDtrdg7GJiZSQ5AKgxDizeIi4oAzMQxejw7hZIy5lBy/NU9C9Pl5M4rC04dSnAetSGetSVM96fKhpE6eWXmcIZm4QKBALVpShLBq/ayRvp6mUCAFKABDChPvZ8xS97CjxYfhXYhIIJYN75QVDWhto5aphqZzNlALEghnd2NAWzO2p5mO0IqHaKyZLClNcFgQQNa5Wo1nr3i9iKiMMlnScx97FtXpSj1pVhEtCQSzgKs5LuNRmYPWpBYFmozmSiQGBYuCTSugr/elBl1BhurAvSNShmQ1AEgBSXCQcztZw9CWZlAnUiH8OClKkqJKspzZSzKIOXR30ALsApJhuZhlZmApXxZU5SByFRHKlRKXG2VqxJTLBSEgFQIykBJsa0SbOztUG7igM+TWxhcxJASlmo4TzUJFEk3FOVRqpTbGIqcKFZAgHmcF1CjuymADCh3FCaEV9mYN0g0L6kuXO56sHsaAjWJOHDLJd8zv+VOa4ahCS3sN4rlJbCJNlapJUW72h1Ba4dIqdX0egF4lISAkk1SB4QS+mVJYtcFyLMR3jEqT3ArMTQl6eLUZXArR7sAbOIkpm3KSCoJBS5YvmKg4FzRR2cbFoxs0iKwyg4UQ+VwxVlA1IWNAzaWDGhiLisKopy0IYEJI3elGDu56u6csT5WKSXZksQSwpUtXqamr3LNEabiMyjQkOrKFEq7x5h/ExSC1apNXjYzyJWOCJPwpcpKSWBZVDTU3ZlKIpYitxFViAokOClrks4ICypXNeocmr1dqCLeatVCDQsp1AHuZg5FiWv0y7wz+G/RlfSrJUDQORb5hk7xeWctoqlAANQNy1LVD2VXL3qE3SS9bRMXhlJbM1NKWoaNpaltov8PISDVYrbK9RrY03Yu3kTEXEyHALCxdLAEFgK5SGdutj5w6YjkysyTv84l8HxmU/DWWQojmOgFh5RIxuGUhPMwomji5erXIp6RXKSk0cdD+/3SH5Qibl5NghJWSlfKJjFXSWmw9RHUexvFlT5R+IGWkgGjUI5P5iBmI0zRxXgnFAwlLYnw6lTWQTsDG+7G8TMqf8MqGQh5qj+euVI681f4REsYeDovFxlHTIIIIY5in7VzcuHLgkEpBYkEB7hqmMRMnyS/8AmTB7mNX2szBUooQFFlhypgO6baxm1y5pqUIfyT61aOPWr57/APT0PTz8MorZyEX+MofxJUP37QwqSh3StBPmx+gMWKsDMNfhg/zD/jEOfhsp5ilP/wBg/pGTS4THcPuhrIFXWa6uFe7u/k8VGMw/xFsFcqaJOVnrUs5YP1iyMof/ACEgN4QfmRFdKnAFTAuTWv3baLT+CdL7JEjAJS4ICypksSb2NE1IdvIsXMTRhGS4WwcVZIOpCgXZJZarGpI2iLI4hZ0OHFAS2wDNs7aisPJxy+9lS5a7nQl2O7u1q9IG33BKRBwCixYAJewcUZksQOWgDKs28OHDEpqHerO5Bq5cuTmAzEkaJu8COJrVZKAXLMCCMwpV70pvCTxRVaJZzRiQSXoQ7O+tO6IX5DYkX8FmBcE0Ytmbo97keZ0aJUtglgRRgQwDEWOUULs9WPKIiYrHqUVOEh3ALKe1KkuDU1PzhM3FzSo1AZxROVugdVLM3Q7QYbN6kiXKwITmUWuToWJs1XL7feLCVhsotQguSAAkE9GBdQu4BytS8Ua585IXmUl0sGNX1UHFiSxLXhlfFJ7jn9AkEWAPLaov0hXFPuCtI0Jn2pe6u8S5Vr5mrAEm7UJaThAsOaVqQyqk0pQVO1SaBozYx00qzZqilGYPRgGYBgB5NDasZNIy51tQEPY2YgCnWxpGLRr7NeqjRqDPlHMxOqyRSuX/ANxNPMsPyxICFFwxDMT6gOygBnAGou7+GMkszSc2ZZUWIvXK4cEF9WFK9IbmS1GjlRNGJL6M4vc0Fqw/s/kR634NnPkDQoGUtzEoIcE3YtRyQQ2oiKjFykAgrAu7sXJcsUPQvcPlUSC4IaMkmR3SQ71LVJFjpoSAep6RBnSMpopxZ2v5bCG9lPuI9ZrsarH42WT/ANVOocKzC2rCo3p5AOYP/E5IB5yrVkg+V2cWep1G0ZaXIch3YvZnYB7Hzi5wKQaMxCXSAzJVku5U2oJJr7Rr00kC1aLf/wAWSmhQtzYqLOyiHcGtSR5gtqIgzOLqV3ZbAsBmNb1AYAah0jYCH5mFCrO60jKEqzkMFsAR4hlToWJcEQxOwZBDpoSbswbwmgAOVSTW3NQvQUyjKuhCJRmoK1KAqkChNQHvViHG5hfEJUwgFZUpA1HdHoCw+VIf4MTKX8Mk5JtRXxAWLm5Ho6SzxaqCU1UCnq2U+4p7CEdOawOpVTkz+HwiF8zAjQWNCCWB6NU/WIkxC0BOUlIuQlRoRuNw+2ojQYnABTlLKGrAJPnsPX3ENnBKmFKQGKQwS/LUMSCe6W0U4p3orNpkanBl1z54UAhawpQP0c30Zy/WLefh8qQOYqIZRzE5mYkhmASHIvs9wYY4bJz5pigQpTgMDygGoDDQ19ImrHgyspymtCEsxBZyAHZ2rlOzQOgU7bmcTg0hiBmYjMDW4fSps3duYtOEYwAhCGDiiVpCwSWfKbpLDcwxNIBemVQOmYixSxIuyVEMR3dIgIlgZ9wSw+9L28vvRbiNYLxKsRiipJRhgEAMgoTLVqGQoMSU5QXfxAgRo/8ADrhqZk5QmTBmw7NKDuXAJUpwHANP6a49ZmTZnwZUgTl0Jo7C/QAB7mJkrCYmUuV8MCUszEIe6pSlkgHlopJY11YiAx/R3eCKXs1xr46VJWAJssIKwC4ZebIejhJLadbwQEnsJ7Wyz8ILSWKVVITmUxowB6t7Rk8k4+JXmoBPyFY3/EZBXLWkXIp53Ec9mz8SXIlpQN8wLdSTHJ6hfJPb9nd6Wvi0+w4eHk1WsEak2+ZiFNkyhQL9EpFfpEecokjOSTo5f/SImScMwdbIT/uPp/X2ieHPLL7PhFaqVmFEai5c/Rh7RAxUsJWaEAh7EebPpSL/ABC3cJGVIudfX+kVOKw6lg6kVG4H9SBboYrFCUkQVTAFVbXrb7NeEKxmW1H+7/KHOD8CxGJWUSUHlPMpXKlP9+kb/hX+G2GQkGeVT16kkpT5BINvMmL9JzVq4Obfi3rysxDX+sTE8RSzbdW+zWNo6JxXsDhDKmfCkhMzKcjKN2pR45pi+CLQxluehof7xlKe40W2somyg5AHeZgA1SbAv/2h8GruDaorZ2BB87V84zsvEEUJOrvQjpFpw/EFKiXoCNNDQivkPVoWpwh5tMkT8MSQBcBmYg02Sz20H949mySC5cFmpVwBzChvammUPFoMRy5QHCqsHBompygFShUKDnwqERcaVKlqeyaHpVJZwAKZeveDWiSplHKKqZNowZxWjUYXB/MX+TVhxMoHdqg6M4qAXPt50jzD4HO6noSRsaM7k0sXBrYxLRLDhiPE4IfMEnQgEsNiHc3aKsQhzEEMSK3VpSgSw2SCflaPVZVJZKgkV8OqmDsFM7M53YGJeJSkcuZhlZyEpBNCxUXbetW0EKWUrChMcEguwB5gBlBR0JIvlZtRXRWivmzQp3TaoYgAVoHAokAWd3LjaPZ8gJsxBB0BBDjMelRlBFSxtCpcxUzWm1CHNCAG6bekS8qsikpILMcxNCCTl2dsoYuWL/mgzgOnPBXS8MSFOACKMSC3dctlsH29aGLaSoEkFikEMCAGDqozgJUCpqBrVDwicgOASlg4IJZmP5VCmt2O9YbRMIDvWniYVANh4S1mrvCt5NU4JUwAkZUgn8r3OYKq4rsxcAG4gkkaFLa6jMCdMtSVEVOqhU1EMSp4CCozCF2J38LOSLVo27u8ezMMoEkuAAkuAxADhkmr6AGrkgsWgQUNY6QoyinOCsLKhl1WQkBRUbkWt4jYWaRxGairENdSFOKUcgkU97xM/CNkALPykAZTzC31AL7lhEfF4QkkqYGrBmG7CrZXev8ADvDbPYTFJbEVHGglTrSoEahLerpMS8bx1CcMci3K1ZaUIDDM/pEXEDIAoVd2ZwM1NfEAG6c1oqcJhgDUAv5NtYGwNxrpGuE9xfca2HOH49SV5QykjMUpNQCkFRHqH9xGhmS05lBJCRl5uYlw9FBIyhuta5ozuGyy5yZhzFCCkkEgkigKXZnIdz1teNLjMshAUsqXKWD8OamoKDRhWiwnwnWC+djYxjchzeHKQhC1AZWUklLVUksUmlLEh3qobRTT5OUAsziuxALOavegOrKaLmXxScnNLQQZcxLzEqcJSrK45qkKKU08oqcYtcwqL/CSm0tAVMvZ1EgvoH6CGkShWBxXw0qljMQoBxR9atQ+76xecBwEzEKQiRzqdKlrU+SWlObITYqUSonLR8oib2R7DzpygvFAy5Islsi1vuPCPnHT+G8NlSECXJQlCRoB9TrDNCde2CNwLgcvDBWUlS5hCpkxVVLIs+gA0AtBFpBATCMF2kwqZc8/EmhKDzS0AN561YxvYh8UwAnIyuxFQerfSJ6kdSK6Wp0P8HPvxiQ/w05f1Kqo6RGKs3MSQPz3UronaF45BlzCicc0wFmtLG16qHsIew/DcRPU8uWT+tXKkdASPoIgtP6R1vUXdkJZfolOmg6k6m0WXZ7gqsTVlIkjxkVV/Dv52jS8H7Kol804iYrRLcifIHvHqfYRo4tOn9nPev8AxGsLhky0hCAyRYQ7BBFTnCMf2q4TlKpo7iqr/SR9i5MbCPFJBBBqDcQtz1LA8W4eTkGO4alYOYc4DuL0A96qion8OmyS450Amod6MHI8ltSOh8d4MUKdKXQSGN8tSpT9LVinkrq5FRXz5if/AMpjm66nZnZhWsozGH4ihi5LO4Ao42LUuHNH2hGInZyVGovdqVsPs8W+L4NKmh+6slLKHVSiXGtG94oMXgpkocwzIBDkP1b5CKS5fBldS5HUzaEMS9a6bPSzn5iHBiRqQ1iCl30s7qLE32EVhxKCXNbuDSjMA5vR/lEgTSH96uymAqa0AYHz8op0C+4WWUGzk2fNTKGytqzFquU+UKnKGU5iAXbmNPLLo2wNQXo0VycSPEK2dXQGhToa6XcxNlqLgXIBAQC7khzt+ZujiEew87jgdPhd6nNepLA1p1D1YEViQhjQCp1Nq0B9xdtQ8IB3NvSnnpVL61ENzGIZ3DsC3kNC2ofe4MK3kdTjgdSC+VJc1AuKEEuwJPpUBobkEZX9rObmoDBqnqxj2WvUh3NRW9aV8Qej33h6jOXy+dwwD10LPoxF4U1CBJDFwwBqAbgggW7zBx1B0ar0rUuku4OY5mIuWNyKCtQ9jeIq+JDOD+Utsnq/WlPW8R8Jis6+ZTguAHD6enqGtDJMSqngtEApXRjQORfehDsBu4+UMTZhUXcD8rWB+zuPcVLR6vGgpqBnLcoZgANAzsaU6msVmJnNv520+rP7w2GL1LA9NnBQZVDUlVHtYMfci7xVTgUijC4BBYtXMyQaVIYnb2YXjK0f7eTfu0T+A4b8TMyBaUG4JufIDy+cUx0rJztqngg4uYAlkksHoTUuXtBwvtBMkJXKZMySouqWtylxYgggpV1EaWf2CKh/6mWFuyk5FMNO+9faNzwL/DzByMqlJ+NMDHMuoJ3CLD5wypNCVlMxXZfsirHIztNw8kVTnImJXmPNlBCVN1L+sdL4L2Zw+Fcykcxuo1N3/fkIuIIBcsIIIIDAggggAIIIIAEGUl82UPuwf3hcEEABBBBAAQQQQAEEEEAHig4Y2jG9oeEfCBWB/lsbeFgAkHo8bOPFB7wlwqRTT1HDyjlq0lJA2LD+VNfmBDgS9Opv0CUiNJ2h7PgATJQAAfMnoVAlXyjMIJDPq3+51H5ARyUnLwzuilayiq4jwaXMqkZVGxFNQEuPR4o53CZ8vu845h6Avb0tGuKyzkVo49CW/wB0e5AE1rv1A0/mP0ik6jRlaSZgps9qKSyqFi4o1P7HqYdTj0tlyigYMX8LG46CNvi8OCOZOYu5FHUs91OzJ+p84rpnAJSw2UC9U0Jcuoga6BI/5Ur7ifJHppcMpZGOBJJNamwooqGWjaBIc9YeTjEtQpG/uVAgF9yPZoemdlhQpUQ9bZgE611p9U7xEmdnZgdlAspj0G/yNBtG/Bh1WhcziqUqBGYMTUF/QE2Yhw8RcRxEqsQLksCHcMS32hlfBpo8LsQm7MdH+fsYZXwudXkNL/V21/uIZKBHVjiZ1CPC4LaONSNTW+0OpxLDLmYU6s5r71/ZiKnhs42SakC/kPaorC08GmnNage99m9x7iG+Ii6uyJC+KK39qNV/dzeIc6eTt++u0WCezpBYrFnoNSWFzbX2ixk8Bl8zJKiMqUgnxKFB0u58ozqlG9N1yZqQCrugksTT5x0DgH+HxRK/FTZjKSkTJaEaMHGZRu40DecL4RwJU0KCGCHCHA/MWzD0ST7bx0TjEpX4dSJaXJASANqD5CBVkSpwzny8XyTEvzeE7EZWPu59BG97MYszcNLWbkVq9QWjnU+W/TNk/wByl/aNx2FkLRhhnDZjnT5KSk/V4SHkpqzhGigggihAIIIIACCCCAAggggAIIIIACCCCAAggggAIIIIACCCCAAjI9p+BN/mSk0L5xtQVA2YEN1jXQQtSqW48W4eUcomTgWa5r7V+p/2wpNCAL6Pvv5C5841fG+yIWc8ghCjdJHKfLaKGb2fnyqKQFu/ddQOrGjhOp1Mc1abk7p1poakywQ+jFidtVHz+nnCmB0uNaMkb+f7sIFS1kOAVIcB2I+KrQJ0yj92haEqDlQdjzEVzK8KEjUCw6xLfzzz+yjwKYtSilehAFn219f4RDZk93L1y/KvlQewhf4SYp3DVGcsSAT3ZY3O/wDeJC+DYh1d0FgVKdkoRXlf8++3tDJU+PPPORHUrlleUJSHIdKaAfmVr72fYHeGpnKFA1PjP6jZA9f3QRZo4LOWtOVkMklL2lj86h+YtQeZMOyez09SZaksACyUlzQvmmqe52H9aOorzzz9CPUhd/PPNyh/DgPnY5Q62uSbJHu3rAcOyecMl801WgdylHnQlvKN7I7PITMzBIZKWAJfMs3Wrrp7xJl8FQEIR4UqCyG7ywQUk9ARboNootN92SeuuyOeowcxaiBLOfMkqSxBSVUlSz5AFStgkRsMD2RQiilFQyFJ0OdXfX5mrbRf4TCJlg5bqUVKJuSbk/T0EPxRQkRrUdEfBYJEpOWWkJF2Ht9okQQQ5MqsfwGVOmJmLdwUlgWBygsCNqxOwWGEtCUAkhIAD3YWh+CAAggggAIIIIACCCCAAggggAIIIIACCCCAAggggAIIIIACCCCAAggggAIIIIAG/hgkFg4djs922jwyEuKd23Q7+cEEYAsSxt19Y9UkG4eCCNA9ggggAIIIIACCCCAAggggAIIIIACCCCAAggggAIIIIAP/2Q=="/>
          <p:cNvSpPr>
            <a:spLocks noChangeAspect="1" noChangeArrowheads="1"/>
          </p:cNvSpPr>
          <p:nvPr/>
        </p:nvSpPr>
        <p:spPr bwMode="auto">
          <a:xfrm>
            <a:off x="304800" y="-685800"/>
            <a:ext cx="3333750" cy="1762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2" name="AutoShape 26" descr="Image result for goosefi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304800" y="457200"/>
            <a:ext cx="6477000" cy="5984649"/>
            <a:chOff x="304800" y="457200"/>
            <a:chExt cx="6477000" cy="5984649"/>
          </a:xfrm>
        </p:grpSpPr>
        <p:sp>
          <p:nvSpPr>
            <p:cNvPr id="22" name="Rectangle 21"/>
            <p:cNvSpPr/>
            <p:nvPr/>
          </p:nvSpPr>
          <p:spPr>
            <a:xfrm>
              <a:off x="4876800" y="37338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67000" y="21336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76800" y="5334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7200" y="5334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218" name="Picture 2" descr="http://new-brunswick.net/new-brunswick/sharks/species/pics/spinydogfish3.jpg"/>
            <p:cNvPicPr>
              <a:picLocks noChangeAspect="1" noChangeArrowheads="1"/>
            </p:cNvPicPr>
            <p:nvPr/>
          </p:nvPicPr>
          <p:blipFill>
            <a:blip r:embed="rId4" cstate="print"/>
            <a:srcRect b="16800"/>
            <a:stretch>
              <a:fillRect/>
            </a:stretch>
          </p:blipFill>
          <p:spPr bwMode="auto">
            <a:xfrm>
              <a:off x="304800" y="762000"/>
              <a:ext cx="1905000" cy="495300"/>
            </a:xfrm>
            <a:prstGeom prst="rect">
              <a:avLst/>
            </a:prstGeom>
            <a:noFill/>
          </p:spPr>
        </p:pic>
        <p:pic>
          <p:nvPicPr>
            <p:cNvPr id="9220" name="Picture 4" descr="http://www.greateratlantic.fisheries.noaa.gov/sustainable/species/skate/winterskate300x188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56461" y="457200"/>
              <a:ext cx="1763139" cy="1104901"/>
            </a:xfrm>
            <a:prstGeom prst="rect">
              <a:avLst/>
            </a:prstGeom>
            <a:noFill/>
          </p:spPr>
        </p:pic>
        <p:pic>
          <p:nvPicPr>
            <p:cNvPr id="9222" name="Picture 6" descr="http://www.scottsbt.com/fishids/idmisc/files/atlantic_herring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76800" y="828674"/>
              <a:ext cx="1905000" cy="600075"/>
            </a:xfrm>
            <a:prstGeom prst="rect">
              <a:avLst/>
            </a:prstGeom>
            <a:noFill/>
          </p:spPr>
        </p:pic>
        <p:pic>
          <p:nvPicPr>
            <p:cNvPr id="9224" name="Picture 8" descr="http://www.fishwatch.gov/seafood_profiles/species/cod/imgs/cod_atlanticFNL_RR_NB_Specie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9288" y="2133600"/>
              <a:ext cx="1763776" cy="10668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226" name="Picture 10" descr="http://britishseafishing.co.uk/wp-content/uploads/2012/08/Haddock-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67000" y="2390774"/>
              <a:ext cx="1752600" cy="657225"/>
            </a:xfrm>
            <a:prstGeom prst="rect">
              <a:avLst/>
            </a:prstGeom>
            <a:noFill/>
          </p:spPr>
        </p:pic>
        <p:pic>
          <p:nvPicPr>
            <p:cNvPr id="9228" name="Picture 12" descr="http://www.greateratlantic.fisheries.noaa.gov/nero/fishermen/images/Multispecies/images/yellowtailflounder.g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24400" y="2133600"/>
              <a:ext cx="2057400" cy="108160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236" name="Picture 20" descr="http://www.edc.uri.edu/restoration/html/gallery/images/fish/winterfl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1000" y="3810000"/>
              <a:ext cx="1821792" cy="990600"/>
            </a:xfrm>
            <a:prstGeom prst="rect">
              <a:avLst/>
            </a:prstGeom>
            <a:noFill/>
          </p:spPr>
        </p:pic>
        <p:pic>
          <p:nvPicPr>
            <p:cNvPr id="9238" name="Picture 22" descr="https://upload.wikimedia.org/wikipedia/commons/c/cb/Scomber_scombrus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663952" y="3810000"/>
              <a:ext cx="1732280" cy="104775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240" name="Picture 24" descr="http://www.greateratlantic.fisheries.noaa.gov/nero/fishermen/images/Multispecies/images/silverhake.gi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876799" y="4077352"/>
              <a:ext cx="1752601" cy="5708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244" name="Picture 28" descr="http://www.allthesea.com/img/Goosefish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75759" y="5410200"/>
              <a:ext cx="1834041" cy="1031649"/>
            </a:xfrm>
            <a:prstGeom prst="rect">
              <a:avLst/>
            </a:prstGeom>
            <a:noFill/>
          </p:spPr>
        </p:pic>
      </p:grpSp>
      <p:sp>
        <p:nvSpPr>
          <p:cNvPr id="5" name="Rectangle 4"/>
          <p:cNvSpPr/>
          <p:nvPr/>
        </p:nvSpPr>
        <p:spPr>
          <a:xfrm>
            <a:off x="2209800" y="14941"/>
            <a:ext cx="2514600" cy="160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6-03-04 at 9.45.39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86" y="5888501"/>
            <a:ext cx="5636514" cy="9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4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spdistY20B_all_Ofood_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0"/>
            <a:ext cx="6858000" cy="68580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371600" y="1905000"/>
            <a:ext cx="6553200" cy="4495800"/>
            <a:chOff x="1371600" y="1905000"/>
            <a:chExt cx="6553200" cy="4495800"/>
          </a:xfrm>
        </p:grpSpPr>
        <p:grpSp>
          <p:nvGrpSpPr>
            <p:cNvPr id="11" name="Group 10"/>
            <p:cNvGrpSpPr/>
            <p:nvPr/>
          </p:nvGrpSpPr>
          <p:grpSpPr>
            <a:xfrm>
              <a:off x="4724400" y="1905000"/>
              <a:ext cx="1447800" cy="1371600"/>
              <a:chOff x="4724400" y="1905000"/>
              <a:chExt cx="1447800" cy="13716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400800" y="1905000"/>
              <a:ext cx="1447800" cy="1371600"/>
              <a:chOff x="4724400" y="1905000"/>
              <a:chExt cx="1447800" cy="13716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3716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31242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47244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4008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3716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0480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48006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64770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39"/>
          <p:cNvSpPr/>
          <p:nvPr/>
        </p:nvSpPr>
        <p:spPr>
          <a:xfrm>
            <a:off x="838200" y="1752600"/>
            <a:ext cx="7543800" cy="51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724400" y="228600"/>
            <a:ext cx="36576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pdistY20C_all_Ofood_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371600" y="1905000"/>
            <a:ext cx="6553200" cy="4495800"/>
            <a:chOff x="1371600" y="1905000"/>
            <a:chExt cx="6553200" cy="4495800"/>
          </a:xfrm>
        </p:grpSpPr>
        <p:grpSp>
          <p:nvGrpSpPr>
            <p:cNvPr id="3" name="Group 2"/>
            <p:cNvGrpSpPr/>
            <p:nvPr/>
          </p:nvGrpSpPr>
          <p:grpSpPr>
            <a:xfrm>
              <a:off x="4724400" y="1905000"/>
              <a:ext cx="1447800" cy="1371600"/>
              <a:chOff x="4724400" y="1905000"/>
              <a:chExt cx="1447800" cy="13716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6400800" y="1905000"/>
              <a:ext cx="1447800" cy="1371600"/>
              <a:chOff x="4724400" y="1905000"/>
              <a:chExt cx="1447800" cy="13716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13716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1242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7244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400800" y="3429000"/>
              <a:ext cx="1447800" cy="1371600"/>
              <a:chOff x="4724400" y="1905000"/>
              <a:chExt cx="1447800" cy="13716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716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30480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8006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477000" y="5029200"/>
              <a:ext cx="1447800" cy="1371600"/>
              <a:chOff x="4724400" y="1905000"/>
              <a:chExt cx="1447800" cy="13716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724400" y="1905000"/>
                <a:ext cx="14478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4800600" y="1905000"/>
                <a:ext cx="1371600" cy="1371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Oval 33"/>
          <p:cNvSpPr/>
          <p:nvPr/>
        </p:nvSpPr>
        <p:spPr>
          <a:xfrm>
            <a:off x="6324600" y="4800600"/>
            <a:ext cx="1676400" cy="1676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lectivity2.png"/>
          <p:cNvPicPr>
            <a:picLocks noChangeAspect="1"/>
          </p:cNvPicPr>
          <p:nvPr/>
        </p:nvPicPr>
        <p:blipFill>
          <a:blip r:embed="rId2" cstate="print"/>
          <a:srcRect l="2876"/>
          <a:stretch>
            <a:fillRect/>
          </a:stretch>
        </p:blipFill>
        <p:spPr>
          <a:xfrm>
            <a:off x="0" y="0"/>
            <a:ext cx="7718611" cy="685800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7467600" y="2408238"/>
            <a:ext cx="1828800" cy="12493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Three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fisheries: selectivity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catchability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434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12_all_Ofood_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143000"/>
            <a:ext cx="2057400" cy="7159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Can an improved mix of gears </a:t>
            </a:r>
            <a:r>
              <a:rPr lang="en-US" sz="3200" dirty="0" smtClean="0">
                <a:sym typeface="Wingdings" pitchFamily="2" charset="2"/>
              </a:rPr>
              <a:t> higher yields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27660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+ ~15%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9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571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to evaluate multispecies fishery performance (</a:t>
            </a:r>
            <a:r>
              <a:rPr lang="en-US" dirty="0" err="1" smtClean="0"/>
              <a:t>Gaichas</a:t>
            </a:r>
            <a:r>
              <a:rPr lang="en-US" dirty="0" smtClean="0"/>
              <a:t> et al. </a:t>
            </a:r>
            <a:r>
              <a:rPr lang="en-US" i="1" dirty="0" smtClean="0"/>
              <a:t>in review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Operationalizing </a:t>
            </a:r>
            <a:r>
              <a:rPr lang="en-US" sz="2800" dirty="0"/>
              <a:t>EBFM requires strategies that address tradeoffs among species, and balance societal and ecological management objectives.</a:t>
            </a:r>
          </a:p>
          <a:p>
            <a:r>
              <a:rPr lang="en-US" sz="2800" dirty="0" smtClean="0"/>
              <a:t>Aggregate </a:t>
            </a:r>
            <a:r>
              <a:rPr lang="en-US" sz="2800" dirty="0"/>
              <a:t>fishing limits that maximize yield and conserve biomass exist</a:t>
            </a:r>
          </a:p>
          <a:p>
            <a:r>
              <a:rPr lang="en-US" sz="2800" dirty="0"/>
              <a:t>Community composition and (likely) value trade off across the range of fishing </a:t>
            </a:r>
            <a:r>
              <a:rPr lang="en-US" sz="2800" dirty="0" smtClean="0"/>
              <a:t>effort.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05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 and MRMs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Growing use of all types of models.</a:t>
            </a:r>
          </a:p>
          <a:p>
            <a:r>
              <a:rPr lang="en-US" dirty="0" smtClean="0"/>
              <a:t>Continued </a:t>
            </a:r>
            <a:r>
              <a:rPr lang="en-US" dirty="0"/>
              <a:t>development and enhancement of model construction.</a:t>
            </a:r>
          </a:p>
          <a:p>
            <a:r>
              <a:rPr lang="en-US" dirty="0"/>
              <a:t>Movement from heuristic to strategic/tactical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</a:t>
            </a:r>
            <a:r>
              <a:rPr lang="en-US" dirty="0"/>
              <a:t>models are clearly more realistic!</a:t>
            </a:r>
          </a:p>
          <a:p>
            <a:r>
              <a:rPr lang="en-US" dirty="0" smtClean="0"/>
              <a:t>Cost </a:t>
            </a:r>
            <a:r>
              <a:rPr lang="en-US" dirty="0"/>
              <a:t>(data, institutional change) of application/implementation is high.</a:t>
            </a:r>
          </a:p>
          <a:p>
            <a:r>
              <a:rPr lang="en-US" dirty="0" smtClean="0"/>
              <a:t>Rigorous evaluation of uncertainty / robustness required for </a:t>
            </a:r>
            <a:r>
              <a:rPr lang="en-US" dirty="0" smtClean="0"/>
              <a:t>general applications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7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</a:t>
            </a:r>
            <a:r>
              <a:rPr lang="en-US" dirty="0" smtClean="0"/>
              <a:t>more specifically on restricted </a:t>
            </a:r>
            <a:r>
              <a:rPr lang="en-US" dirty="0" smtClean="0"/>
              <a:t>subset of system and problems.</a:t>
            </a:r>
            <a:endParaRPr lang="en-US" dirty="0" smtClean="0"/>
          </a:p>
          <a:p>
            <a:r>
              <a:rPr lang="en-US" dirty="0" smtClean="0"/>
              <a:t>Account for uncertainty more fully than whole of system models</a:t>
            </a:r>
          </a:p>
          <a:p>
            <a:r>
              <a:rPr lang="en-US" dirty="0" smtClean="0"/>
              <a:t>Models can be structured </a:t>
            </a:r>
            <a:r>
              <a:rPr lang="en-US" dirty="0" smtClean="0"/>
              <a:t>to </a:t>
            </a:r>
            <a:r>
              <a:rPr lang="en-US" dirty="0" smtClean="0"/>
              <a:t>take advantage of available data.</a:t>
            </a:r>
          </a:p>
          <a:p>
            <a:r>
              <a:rPr lang="en-US" dirty="0" smtClean="0"/>
              <a:t>Flexible nature can tailor model to specific systems and problems.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484" r="-10484"/>
          <a:stretch>
            <a:fillRect/>
          </a:stretch>
        </p:blipFill>
        <p:spPr>
          <a:xfrm>
            <a:off x="-243754" y="221571"/>
            <a:ext cx="9773650" cy="6636429"/>
          </a:xfrm>
        </p:spPr>
      </p:pic>
    </p:spTree>
    <p:extLst>
      <p:ext uri="{BB962C8B-B14F-4D97-AF65-F5344CB8AC3E}">
        <p14:creationId xmlns:p14="http://schemas.microsoft.com/office/powerpoint/2010/main" val="195106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 smtClean="0"/>
              <a:t>the detail </a:t>
            </a:r>
            <a:r>
              <a:rPr lang="en-US" dirty="0" smtClean="0"/>
              <a:t>and realism for evaluating complex </a:t>
            </a:r>
            <a:r>
              <a:rPr lang="en-US" dirty="0" smtClean="0"/>
              <a:t>systems.</a:t>
            </a:r>
            <a:endParaRPr lang="en-US" dirty="0" smtClean="0"/>
          </a:p>
          <a:p>
            <a:r>
              <a:rPr lang="en-US" dirty="0" smtClean="0"/>
              <a:t>Possibility </a:t>
            </a:r>
            <a:r>
              <a:rPr lang="en-US" dirty="0" smtClean="0"/>
              <a:t>of choosing </a:t>
            </a:r>
            <a:r>
              <a:rPr lang="en-US" dirty="0" smtClean="0"/>
              <a:t>the wrong </a:t>
            </a:r>
            <a:r>
              <a:rPr lang="en-US" dirty="0" smtClean="0"/>
              <a:t>key species and </a:t>
            </a:r>
            <a:r>
              <a:rPr lang="en-US" dirty="0" smtClean="0"/>
              <a:t>interactions.</a:t>
            </a:r>
            <a:endParaRPr lang="en-US" dirty="0" smtClean="0"/>
          </a:p>
          <a:p>
            <a:r>
              <a:rPr lang="en-US" dirty="0" smtClean="0"/>
              <a:t>Custom built, time consuming and labor intensive for individual </a:t>
            </a:r>
            <a:r>
              <a:rPr lang="en-US" dirty="0" smtClean="0"/>
              <a:t>applications.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0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ls_mo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52" y="811473"/>
            <a:ext cx="5908583" cy="604652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responses matter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49050" y="6488668"/>
            <a:ext cx="31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Pinnegar</a:t>
            </a:r>
            <a:r>
              <a:rPr lang="en-US" dirty="0" smtClean="0"/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1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 on Models for Marine EBM….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Marine Spatial Planning Models</a:t>
            </a:r>
          </a:p>
          <a:p>
            <a:r>
              <a:rPr lang="en-US" dirty="0" smtClean="0"/>
              <a:t>Marine Reserve Design</a:t>
            </a:r>
          </a:p>
          <a:p>
            <a:r>
              <a:rPr lang="en-US" dirty="0" smtClean="0"/>
              <a:t>Lab using </a:t>
            </a:r>
            <a:r>
              <a:rPr lang="en-US" dirty="0" err="1" smtClean="0"/>
              <a:t>Marxan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12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7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Intro to MARSS package</a:t>
            </a:r>
          </a:p>
          <a:p>
            <a:r>
              <a:rPr lang="en-US" dirty="0" smtClean="0"/>
              <a:t>Wolves &amp; Moose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6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Diet composition of Georges Bank </a:t>
            </a:r>
            <a:r>
              <a:rPr lang="en-US" dirty="0" err="1" smtClean="0"/>
              <a:t>piscivores</a:t>
            </a:r>
            <a:endParaRPr lang="en-US" dirty="0" smtClean="0"/>
          </a:p>
          <a:p>
            <a:r>
              <a:rPr lang="en-US" dirty="0" smtClean="0"/>
              <a:t>Parameters/data in  ‘</a:t>
            </a:r>
            <a:r>
              <a:rPr lang="en-US" dirty="0" err="1" smtClean="0"/>
              <a:t>species_params.csv</a:t>
            </a:r>
            <a:r>
              <a:rPr lang="en-US" dirty="0" smtClean="0"/>
              <a:t>’</a:t>
            </a:r>
            <a:endParaRPr lang="en-US" dirty="0"/>
          </a:p>
          <a:p>
            <a:r>
              <a:rPr lang="en-US" dirty="0" smtClean="0"/>
              <a:t>Use Hall et al. (2006) type II functional response and biomasses to compare diet comp predictions to data proportions.</a:t>
            </a:r>
          </a:p>
          <a:p>
            <a:r>
              <a:rPr lang="en-US" dirty="0" smtClean="0"/>
              <a:t>Use the parameters in Hall et al. to estimate the diet composition for cod and dogfish.</a:t>
            </a:r>
          </a:p>
          <a:p>
            <a:r>
              <a:rPr lang="en-US" dirty="0" smtClean="0"/>
              <a:t>(hint: tweak ‘other food’)</a:t>
            </a:r>
          </a:p>
          <a:p>
            <a:r>
              <a:rPr lang="en-US" dirty="0" smtClean="0"/>
              <a:t>Use LM50 to work out the body size ratios.</a:t>
            </a:r>
          </a:p>
          <a:p>
            <a:r>
              <a:rPr lang="en-US" dirty="0" smtClean="0"/>
              <a:t>Compare the predictions to the diet data – do the theoretical relationships make sense?</a:t>
            </a:r>
          </a:p>
          <a:p>
            <a:r>
              <a:rPr lang="en-US" dirty="0" smtClean="0"/>
              <a:t>What would you suggest as a next step?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2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Fishery policy evaluation using </a:t>
            </a:r>
            <a:r>
              <a:rPr lang="en-US" dirty="0" err="1" smtClean="0"/>
              <a:t>Ecosim</a:t>
            </a:r>
            <a:endParaRPr lang="en-US" dirty="0"/>
          </a:p>
          <a:p>
            <a:r>
              <a:rPr lang="en-US" dirty="0" smtClean="0"/>
              <a:t>Use Anchovy Bay model</a:t>
            </a:r>
          </a:p>
          <a:p>
            <a:r>
              <a:rPr lang="en-US" dirty="0" smtClean="0"/>
              <a:t>Assume no sealing.</a:t>
            </a:r>
          </a:p>
          <a:p>
            <a:r>
              <a:rPr lang="en-US" dirty="0" smtClean="0"/>
              <a:t>Run scenarios varying level of trawling effort.</a:t>
            </a:r>
          </a:p>
          <a:p>
            <a:r>
              <a:rPr lang="en-US" dirty="0" smtClean="0"/>
              <a:t>Find the effort leading to maximum long-term yield for the trawl fishery.</a:t>
            </a:r>
          </a:p>
          <a:p>
            <a:r>
              <a:rPr lang="en-US" dirty="0" smtClean="0"/>
              <a:t>Plot and discuss implications for species biomass,  mix of species in trawl catch, impact on other gears associated with fishing at maximum yield for trawl.</a:t>
            </a:r>
          </a:p>
          <a:p>
            <a:r>
              <a:rPr lang="en-US" dirty="0" smtClean="0"/>
              <a:t>BONUS: do solutions exist for effort levels of other gears?</a:t>
            </a:r>
          </a:p>
        </p:txBody>
      </p:sp>
    </p:spTree>
    <p:extLst>
      <p:ext uri="{BB962C8B-B14F-4D97-AF65-F5344CB8AC3E}">
        <p14:creationId xmlns:p14="http://schemas.microsoft.com/office/powerpoint/2010/main" val="98010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074863"/>
            <a:ext cx="111918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28600" y="1103313"/>
            <a:ext cx="8686800" cy="0"/>
          </a:xfrm>
          <a:prstGeom prst="line">
            <a:avLst/>
          </a:prstGeom>
          <a:noFill/>
          <a:ln w="1270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800" y="132715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Stock/Single Species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7315200" y="132715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Ecosystem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743200" y="132715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Multi-species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486400" y="1327150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FFFFFF"/>
                </a:solidFill>
              </a:rPr>
              <a:t>Aggregate Biomass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-76200" y="3200400"/>
            <a:ext cx="2476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FFFFFF"/>
                </a:solidFill>
              </a:rPr>
              <a:t>Single species models, forget ecosystem issues</a:t>
            </a:r>
          </a:p>
        </p:txBody>
      </p:sp>
      <p:pic>
        <p:nvPicPr>
          <p:cNvPr id="24585" name="Picture 9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93950"/>
            <a:ext cx="1752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0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63775"/>
            <a:ext cx="1752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1" descr="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08288"/>
            <a:ext cx="15033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5537783" y="2263775"/>
            <a:ext cx="838200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85383" y="2808288"/>
            <a:ext cx="762000" cy="384175"/>
          </a:xfrm>
          <a:prstGeom prst="ellipse">
            <a:avLst/>
          </a:prstGeom>
          <a:solidFill>
            <a:srgbClr val="33993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6299783" y="2517775"/>
            <a:ext cx="914400" cy="67468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V="1">
            <a:off x="5766383" y="2517775"/>
            <a:ext cx="304800" cy="290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6071183" y="2808288"/>
            <a:ext cx="228600" cy="1301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H="1" flipV="1">
            <a:off x="6071183" y="2517775"/>
            <a:ext cx="304800" cy="290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37509" y="2212975"/>
            <a:ext cx="1112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FFFF00"/>
                </a:solidFill>
              </a:rPr>
              <a:t>Gadids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5385383" y="2808288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FFFF00"/>
                </a:solidFill>
              </a:rPr>
              <a:t>Flatfish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6347121" y="2655888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000000"/>
                </a:solidFill>
              </a:rPr>
              <a:t>Pelagics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-76200" y="5867400"/>
            <a:ext cx="2700338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Multiple single species assessments in </a:t>
            </a:r>
            <a:r>
              <a:rPr lang="ja-JP" altLang="en-US" sz="2000">
                <a:solidFill>
                  <a:schemeClr val="bg1"/>
                </a:solidFill>
              </a:rPr>
              <a:t>“</a:t>
            </a:r>
            <a:r>
              <a:rPr lang="en-US" sz="2000">
                <a:solidFill>
                  <a:schemeClr val="bg1"/>
                </a:solidFill>
              </a:rPr>
              <a:t>harmony</a:t>
            </a:r>
            <a:r>
              <a:rPr lang="ja-JP" altLang="en-US" sz="2000">
                <a:solidFill>
                  <a:schemeClr val="bg1"/>
                </a:solidFill>
              </a:rPr>
              <a:t>”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371600" y="4267200"/>
            <a:ext cx="2133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Extended single species models with predation mortality, habitat or climate effects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3319463" y="3886200"/>
            <a:ext cx="19383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Multi-species assessments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4919663" y="4876800"/>
            <a:ext cx="193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Aggregate Biomass Models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7281863" y="4543425"/>
            <a:ext cx="1938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Whole system </a:t>
            </a:r>
            <a:r>
              <a:rPr lang="en-US" sz="2000" dirty="0" smtClean="0">
                <a:solidFill>
                  <a:schemeClr val="bg1"/>
                </a:solidFill>
              </a:rPr>
              <a:t>models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604" name="Text Box 26"/>
          <p:cNvSpPr txBox="1">
            <a:spLocks noChangeArrowheads="1"/>
          </p:cNvSpPr>
          <p:nvPr/>
        </p:nvSpPr>
        <p:spPr bwMode="auto">
          <a:xfrm>
            <a:off x="5986463" y="3711575"/>
            <a:ext cx="1938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food web models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2400" y="153932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Gradient of possible modeling tools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l="2" r="23996"/>
          <a:stretch/>
        </p:blipFill>
        <p:spPr>
          <a:xfrm>
            <a:off x="7459259" y="2133064"/>
            <a:ext cx="1653024" cy="11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30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6363"/>
            <a:ext cx="8686800" cy="688359"/>
          </a:xfrm>
        </p:spPr>
        <p:txBody>
          <a:bodyPr>
            <a:noAutofit/>
          </a:bodyPr>
          <a:lstStyle/>
          <a:p>
            <a:r>
              <a:rPr lang="en-US" sz="3200" dirty="0" smtClean="0"/>
              <a:t>(almost) all </a:t>
            </a:r>
            <a:r>
              <a:rPr lang="en-US" sz="3200" dirty="0"/>
              <a:t>you ever need to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know </a:t>
            </a:r>
            <a:r>
              <a:rPr lang="en-US" sz="3200" dirty="0"/>
              <a:t>for </a:t>
            </a:r>
            <a:r>
              <a:rPr lang="en-US" sz="3200" dirty="0" smtClean="0"/>
              <a:t>Population Modeling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Numbers </a:t>
            </a:r>
            <a:r>
              <a:rPr lang="en-US" dirty="0"/>
              <a:t>next year = numbers this </a:t>
            </a:r>
            <a:r>
              <a:rPr lang="en-US" dirty="0" smtClean="0"/>
              <a:t>year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    + births – deaths</a:t>
            </a:r>
            <a:br>
              <a:rPr lang="en-US" dirty="0" smtClean="0"/>
            </a:br>
            <a:r>
              <a:rPr lang="en-US" dirty="0" smtClean="0"/>
              <a:t>                                       + </a:t>
            </a:r>
            <a:r>
              <a:rPr lang="en-US" dirty="0"/>
              <a:t>immigrants – emigrants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993900" y="3959225"/>
          <a:ext cx="5245100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" name="Equation" r:id="rId3" imgW="1396800" imgH="609480" progId="Equation.3">
                  <p:embed/>
                </p:oleObj>
              </mc:Choice>
              <mc:Fallback>
                <p:oleObj name="Equation" r:id="rId3" imgW="13968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959225"/>
                        <a:ext cx="5245100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578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51870"/>
            <a:ext cx="8348133" cy="55884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Effectively </a:t>
            </a:r>
            <a:r>
              <a:rPr lang="en-US" dirty="0"/>
              <a:t>a set of </a:t>
            </a:r>
            <a:r>
              <a:rPr lang="en-US" dirty="0" smtClean="0"/>
              <a:t>single species models </a:t>
            </a:r>
            <a:r>
              <a:rPr lang="en-US" dirty="0"/>
              <a:t>with some form of linkage between them, usually species interactions, all </a:t>
            </a:r>
            <a:r>
              <a:rPr lang="en-US" dirty="0" smtClean="0"/>
              <a:t>modeled simultaneously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27170" r="17999" b="27170"/>
          <a:stretch>
            <a:fillRect/>
          </a:stretch>
        </p:blipFill>
        <p:spPr bwMode="auto">
          <a:xfrm>
            <a:off x="4495800" y="4267200"/>
            <a:ext cx="437356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72000" y="645795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i="1"/>
              <a:t>Image from: http://www.anselm.edu/homepage/jpitocch/genbios/52-19a-PopCycleHareLynxPhot.jpg</a:t>
            </a:r>
            <a:endParaRPr lang="en-US" sz="100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39147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85800" y="6611938"/>
            <a:ext cx="1524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i="1"/>
              <a:t>Image from bbc.co.uk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5405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of multispecies dynamics have been around for a long time (e.g. </a:t>
            </a:r>
            <a:r>
              <a:rPr lang="en-US" dirty="0" err="1" smtClean="0"/>
              <a:t>Lotka</a:t>
            </a:r>
            <a:r>
              <a:rPr lang="en-US" dirty="0" smtClean="0"/>
              <a:t> 1910).</a:t>
            </a:r>
          </a:p>
          <a:p>
            <a:r>
              <a:rPr lang="en-US" dirty="0" smtClean="0"/>
              <a:t>Add species interactions to simultaneous sets of population dynamics.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575362"/>
              </p:ext>
            </p:extLst>
          </p:nvPr>
        </p:nvGraphicFramePr>
        <p:xfrm>
          <a:off x="865288" y="3881691"/>
          <a:ext cx="3014277" cy="182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3" name="Equation" r:id="rId3" imgW="1320800" imgH="800100" progId="Equation.3">
                  <p:embed/>
                </p:oleObj>
              </mc:Choice>
              <mc:Fallback>
                <p:oleObj name="Equation" r:id="rId3" imgW="13208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5288" y="3881691"/>
                        <a:ext cx="3014277" cy="1825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527143"/>
              </p:ext>
            </p:extLst>
          </p:nvPr>
        </p:nvGraphicFramePr>
        <p:xfrm>
          <a:off x="5356225" y="3881438"/>
          <a:ext cx="2289175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4" name="Equation" r:id="rId5" imgW="1003300" imgH="800100" progId="Equation.3">
                  <p:embed/>
                </p:oleObj>
              </mc:Choice>
              <mc:Fallback>
                <p:oleObj name="Equation" r:id="rId5" imgW="10033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6225" y="3881438"/>
                        <a:ext cx="2289175" cy="182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endCxn id="5" idx="2"/>
          </p:cNvCxnSpPr>
          <p:nvPr/>
        </p:nvCxnSpPr>
        <p:spPr>
          <a:xfrm flipH="1" flipV="1">
            <a:off x="6501606" y="5707063"/>
            <a:ext cx="145339" cy="4416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8507" y="6184366"/>
            <a:ext cx="296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Lotka-Volterra</a:t>
            </a:r>
            <a:r>
              <a:rPr lang="en-US" dirty="0" smtClean="0"/>
              <a:t> Predator-Prey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2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interactions to the logistic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699742"/>
              </p:ext>
            </p:extLst>
          </p:nvPr>
        </p:nvGraphicFramePr>
        <p:xfrm>
          <a:off x="5092126" y="4326594"/>
          <a:ext cx="3535324" cy="1943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7" name="Equation" r:id="rId3" imgW="1524000" imgH="838200" progId="Equation.3">
                  <p:embed/>
                </p:oleObj>
              </mc:Choice>
              <mc:Fallback>
                <p:oleObj name="Equation" r:id="rId3" imgW="15240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2126" y="4326594"/>
                        <a:ext cx="3535324" cy="1943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761180"/>
              </p:ext>
            </p:extLst>
          </p:nvPr>
        </p:nvGraphicFramePr>
        <p:xfrm>
          <a:off x="5069462" y="1448333"/>
          <a:ext cx="3738805" cy="207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8" name="Equation" r:id="rId5" imgW="1739900" imgH="965200" progId="Equation.3">
                  <p:embed/>
                </p:oleObj>
              </mc:Choice>
              <mc:Fallback>
                <p:oleObj name="Equation" r:id="rId5" imgW="17399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9462" y="1448333"/>
                        <a:ext cx="3738805" cy="2073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67124" y="1021338"/>
            <a:ext cx="28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9524" y="3921652"/>
            <a:ext cx="28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283840"/>
            <a:ext cx="448053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 can add interaction terms to ‘simple’ production models.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e.g. </a:t>
            </a:r>
            <a:r>
              <a:rPr lang="en-US" dirty="0" err="1" smtClean="0">
                <a:solidFill>
                  <a:schemeClr val="tx2"/>
                </a:solidFill>
              </a:rPr>
              <a:t>Lotka-Volterra</a:t>
            </a:r>
            <a:r>
              <a:rPr lang="en-US" dirty="0" smtClean="0">
                <a:solidFill>
                  <a:schemeClr val="tx2"/>
                </a:solidFill>
              </a:rPr>
              <a:t> competition terms to the logistic model.  Here the α’s are positive.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(representing negative effects of species on </a:t>
            </a:r>
            <a:r>
              <a:rPr lang="en-US" dirty="0" err="1" smtClean="0">
                <a:solidFill>
                  <a:schemeClr val="tx2"/>
                </a:solidFill>
              </a:rPr>
              <a:t>eachother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There are a myriad of ways for including these terms – choices should ideally be driven by some understanding of the system.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Here we model a Type II functional response in the consumption of prey </a:t>
            </a:r>
            <a:r>
              <a:rPr lang="en-US" i="1" dirty="0" smtClean="0">
                <a:solidFill>
                  <a:schemeClr val="tx2"/>
                </a:solidFill>
              </a:rPr>
              <a:t>N</a:t>
            </a:r>
            <a:r>
              <a:rPr lang="en-US" dirty="0" smtClean="0">
                <a:solidFill>
                  <a:schemeClr val="tx2"/>
                </a:solidFill>
              </a:rPr>
              <a:t> by predator </a:t>
            </a:r>
            <a:r>
              <a:rPr lang="en-US" i="1" dirty="0" smtClean="0">
                <a:solidFill>
                  <a:schemeClr val="tx2"/>
                </a:solidFill>
              </a:rPr>
              <a:t>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This is more realistic than the </a:t>
            </a:r>
            <a:r>
              <a:rPr lang="en-US" dirty="0" err="1" smtClean="0">
                <a:solidFill>
                  <a:schemeClr val="tx2"/>
                </a:solidFill>
              </a:rPr>
              <a:t>Lotka-Volterra</a:t>
            </a:r>
            <a:r>
              <a:rPr lang="en-US" dirty="0" smtClean="0">
                <a:solidFill>
                  <a:schemeClr val="tx2"/>
                </a:solidFill>
              </a:rPr>
              <a:t> equations as it implies saturation in the per capita predator consumption.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9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2453</TotalTime>
  <Words>2088</Words>
  <Application>Microsoft Macintosh PowerPoint</Application>
  <PresentationFormat>On-screen Show (4:3)</PresentationFormat>
  <Paragraphs>310</Paragraphs>
  <Slides>47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NOAA Divider Slides</vt:lpstr>
      <vt:lpstr>NOAA Title Options</vt:lpstr>
      <vt:lpstr>GFAY_Custom</vt:lpstr>
      <vt:lpstr>Equation</vt:lpstr>
      <vt:lpstr>Microsoft Equation</vt:lpstr>
      <vt:lpstr>MAR 580: Models for Marine Ecosystem Based Management</vt:lpstr>
      <vt:lpstr>Simplified Schedule</vt:lpstr>
      <vt:lpstr>Today’s Outline</vt:lpstr>
      <vt:lpstr>PowerPoint Presentation</vt:lpstr>
      <vt:lpstr>PowerPoint Presentation</vt:lpstr>
      <vt:lpstr>(almost) all you ever need to  know for Population Modeling</vt:lpstr>
      <vt:lpstr>Multispecies models</vt:lpstr>
      <vt:lpstr>Multispecies models</vt:lpstr>
      <vt:lpstr>Adding interactions to the logistic model</vt:lpstr>
      <vt:lpstr>A simple multispecies model</vt:lpstr>
      <vt:lpstr>Choice of functional response can greatly influence model behavior, yet not always be easy to identify.</vt:lpstr>
      <vt:lpstr>PowerPoint Presentation</vt:lpstr>
      <vt:lpstr>Multispecies Fisheries Production Models</vt:lpstr>
      <vt:lpstr>Stage-structured multispecies models</vt:lpstr>
      <vt:lpstr>Stage-structured multispecies models</vt:lpstr>
      <vt:lpstr>Modeling predation mortality</vt:lpstr>
      <vt:lpstr>PowerPoint Presentation</vt:lpstr>
      <vt:lpstr>Multispecies statistical catch-at-age models</vt:lpstr>
      <vt:lpstr>Barents Sea Minke Whales-Cod-Capelin EXAMPLE</vt:lpstr>
      <vt:lpstr>North Sea SMS model (ICES 2010, etc.)</vt:lpstr>
      <vt:lpstr>Estimating parameters</vt:lpstr>
      <vt:lpstr>Multivariate autoregressive (MAR) models</vt:lpstr>
      <vt:lpstr>Food web models based on metabolic scaling</vt:lpstr>
      <vt:lpstr>Size spectra models</vt:lpstr>
      <vt:lpstr>Minimal Realistic Models a.k.a. Models of Intermediate Complexity</vt:lpstr>
      <vt:lpstr>Models of Intermediate Complexity</vt:lpstr>
      <vt:lpstr>PowerPoint Presentation</vt:lpstr>
      <vt:lpstr>Uses of MRMS/MICE</vt:lpstr>
      <vt:lpstr>Challenges with multispecies reference points</vt:lpstr>
      <vt:lpstr>Fishery interactions with multispecies models</vt:lpstr>
      <vt:lpstr>Simulations: balancing fishery/conservation objectives</vt:lpstr>
      <vt:lpstr>PowerPoint Presentation</vt:lpstr>
      <vt:lpstr>PowerPoint Presentation</vt:lpstr>
      <vt:lpstr>PowerPoint Presentation</vt:lpstr>
      <vt:lpstr>PowerPoint Presentation</vt:lpstr>
      <vt:lpstr>Can an improved mix of gears  higher yields?</vt:lpstr>
      <vt:lpstr>Simulations to evaluate multispecies fishery performance (Gaichas et al. in review)</vt:lpstr>
      <vt:lpstr>Multispecies Models and MRMs</vt:lpstr>
      <vt:lpstr>Advantages</vt:lpstr>
      <vt:lpstr>Disadvantages</vt:lpstr>
      <vt:lpstr>Functional responses matter</vt:lpstr>
      <vt:lpstr>Multispecies Models</vt:lpstr>
      <vt:lpstr>Next time on Models for Marine EBM….</vt:lpstr>
      <vt:lpstr>LAB</vt:lpstr>
      <vt:lpstr>Lab 1/3</vt:lpstr>
      <vt:lpstr>Lab 2/3</vt:lpstr>
      <vt:lpstr>Lab 3/3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312</cp:revision>
  <dcterms:created xsi:type="dcterms:W3CDTF">2014-06-04T00:44:42Z</dcterms:created>
  <dcterms:modified xsi:type="dcterms:W3CDTF">2016-03-04T17:37:21Z</dcterms:modified>
  <cp:category/>
</cp:coreProperties>
</file>